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Calibri" pitchFamily="34" charset="0"/>
      <p:regular r:id="rId40"/>
      <p:bold r:id="rId41"/>
      <p:italic r:id="rId42"/>
      <p:boldItalic r:id="rId43"/>
    </p:embeddedFont>
    <p:embeddedFont>
      <p:font typeface="Arial Narrow"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g1B30NzIqaiks825k8ee4Hol9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tr-TR" sz="1200">
                <a:solidFill>
                  <a:srgbClr val="000000"/>
                </a:solidFill>
                <a:latin typeface="Arial"/>
                <a:ea typeface="Arial"/>
                <a:cs typeface="Arial"/>
                <a:sym typeface="Arial"/>
              </a:rPr>
              <a:pPr marL="0" marR="0" lvl="0" indent="0" algn="r" rtl="0">
                <a:lnSpc>
                  <a:spcPct val="100000"/>
                </a:lnSpc>
                <a:spcBef>
                  <a:spcPts val="0"/>
                </a:spcBef>
                <a:spcAft>
                  <a:spcPts val="0"/>
                </a:spcAft>
                <a:buNone/>
              </a:pPr>
              <a:t>19</a:t>
            </a:fld>
            <a:endParaRPr sz="1200">
              <a:solidFill>
                <a:srgbClr val="000000"/>
              </a:solidFill>
              <a:latin typeface="Arial"/>
              <a:ea typeface="Arial"/>
              <a:cs typeface="Arial"/>
              <a:sym typeface="Arial"/>
            </a:endParaRPr>
          </a:p>
        </p:txBody>
      </p:sp>
      <p:sp>
        <p:nvSpPr>
          <p:cNvPr id="311" name="Google Shape;311;p19:notes"/>
          <p:cNvSpPr txBox="1"/>
          <p:nvPr/>
        </p:nvSpPr>
        <p:spPr>
          <a:xfrm>
            <a:off x="1143000" y="685800"/>
            <a:ext cx="4572000" cy="34290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a:solidFill>
                <a:schemeClr val="lt1"/>
              </a:solidFill>
              <a:latin typeface="Arial"/>
              <a:ea typeface="Arial"/>
              <a:cs typeface="Arial"/>
              <a:sym typeface="Arial"/>
            </a:endParaRPr>
          </a:p>
        </p:txBody>
      </p:sp>
      <p:sp>
        <p:nvSpPr>
          <p:cNvPr id="312" name="Google Shape;31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3" name="Google Shape;3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tr-TR" sz="1200">
                <a:solidFill>
                  <a:srgbClr val="000000"/>
                </a:solidFill>
                <a:latin typeface="Arial"/>
                <a:ea typeface="Arial"/>
                <a:cs typeface="Arial"/>
                <a:sym typeface="Arial"/>
              </a:rPr>
              <a:pPr marL="0" marR="0" lvl="0" indent="0" algn="r" rtl="0">
                <a:lnSpc>
                  <a:spcPct val="100000"/>
                </a:lnSpc>
                <a:spcBef>
                  <a:spcPts val="0"/>
                </a:spcBef>
                <a:spcAft>
                  <a:spcPts val="0"/>
                </a:spcAft>
                <a:buNone/>
              </a:pPr>
              <a:t>20</a:t>
            </a:fld>
            <a:endParaRPr sz="1200">
              <a:solidFill>
                <a:srgbClr val="000000"/>
              </a:solidFill>
              <a:latin typeface="Arial"/>
              <a:ea typeface="Arial"/>
              <a:cs typeface="Arial"/>
              <a:sym typeface="Arial"/>
            </a:endParaRPr>
          </a:p>
        </p:txBody>
      </p:sp>
      <p:sp>
        <p:nvSpPr>
          <p:cNvPr id="324" name="Google Shape;324;p20:notes"/>
          <p:cNvSpPr txBox="1"/>
          <p:nvPr/>
        </p:nvSpPr>
        <p:spPr>
          <a:xfrm>
            <a:off x="1143000" y="685800"/>
            <a:ext cx="4572000" cy="34290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a:solidFill>
                <a:schemeClr val="lt1"/>
              </a:solidFill>
              <a:latin typeface="Arial"/>
              <a:ea typeface="Arial"/>
              <a:cs typeface="Arial"/>
              <a:sym typeface="Arial"/>
            </a:endParaRPr>
          </a:p>
        </p:txBody>
      </p:sp>
      <p:sp>
        <p:nvSpPr>
          <p:cNvPr id="325" name="Google Shape;32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6" name="Google Shape;32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tr-TR"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6</a:t>
            </a:fld>
            <a:endParaRPr sz="1200" b="0" i="0" u="none" strike="noStrike" cap="none">
              <a:solidFill>
                <a:srgbClr val="000000"/>
              </a:solidFill>
              <a:latin typeface="Arial"/>
              <a:ea typeface="Arial"/>
              <a:cs typeface="Arial"/>
              <a:sym typeface="Arial"/>
            </a:endParaRPr>
          </a:p>
        </p:txBody>
      </p:sp>
      <p:sp>
        <p:nvSpPr>
          <p:cNvPr id="162" name="Google Shape;162;p6:notes"/>
          <p:cNvSpPr txBox="1"/>
          <p:nvPr/>
        </p:nvSpPr>
        <p:spPr>
          <a:xfrm>
            <a:off x="1143000" y="685800"/>
            <a:ext cx="4572000" cy="34290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5" name="Google Shape;1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Arial"/>
                <a:ea typeface="Arial"/>
                <a:cs typeface="Arial"/>
                <a:sym typeface="Arial"/>
              </a:rPr>
              <a:pPr marL="0" marR="0" lvl="0" indent="0" algn="r" rtl="0">
                <a:spcBef>
                  <a:spcPts val="0"/>
                </a:spcBef>
                <a:spcAft>
                  <a:spcPts val="0"/>
                </a:spcAft>
                <a:buNone/>
              </a:p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a:solidFill>
                  <a:schemeClr val="dk1"/>
                </a:solidFill>
                <a:latin typeface="Arial"/>
                <a:ea typeface="Arial"/>
                <a:cs typeface="Arial"/>
                <a:sym typeface="Arial"/>
              </a:rPr>
              <a:pPr marL="0" marR="0" lvl="0" indent="0" algn="r" rtl="0">
                <a:spcBef>
                  <a:spcPts val="0"/>
                </a:spcBef>
                <a:spcAft>
                  <a:spcPts val="0"/>
                </a:spcAft>
                <a:buNone/>
              </a:p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18"/>
        <p:cNvGrpSpPr/>
        <p:nvPr/>
      </p:nvGrpSpPr>
      <p:grpSpPr>
        <a:xfrm>
          <a:off x="0" y="0"/>
          <a:ext cx="0" cy="0"/>
          <a:chOff x="0" y="0"/>
          <a:chExt cx="0" cy="0"/>
        </a:xfrm>
      </p:grpSpPr>
      <p:sp>
        <p:nvSpPr>
          <p:cNvPr id="19" name="Google Shape;19;p3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9"/>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9"/>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cxnSp>
        <p:nvCxnSpPr>
          <p:cNvPr id="26" name="Google Shape;26;p3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85"/>
        <p:cNvGrpSpPr/>
        <p:nvPr/>
      </p:nvGrpSpPr>
      <p:grpSpPr>
        <a:xfrm>
          <a:off x="0" y="0"/>
          <a:ext cx="0" cy="0"/>
          <a:chOff x="0" y="0"/>
          <a:chExt cx="0" cy="0"/>
        </a:xfrm>
      </p:grpSpPr>
      <p:sp>
        <p:nvSpPr>
          <p:cNvPr id="86" name="Google Shape;86;p48"/>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8"/>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9" name="Google Shape;89;p48"/>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90" name="Google Shape;90;p48"/>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1" name="Google Shape;91;p4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94"/>
        <p:cNvGrpSpPr/>
        <p:nvPr/>
      </p:nvGrpSpPr>
      <p:grpSpPr>
        <a:xfrm>
          <a:off x="0" y="0"/>
          <a:ext cx="0" cy="0"/>
          <a:chOff x="0" y="0"/>
          <a:chExt cx="0" cy="0"/>
        </a:xfrm>
      </p:grpSpPr>
      <p:sp>
        <p:nvSpPr>
          <p:cNvPr id="95" name="Google Shape;95;p4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7" name="Google Shape;97;p4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100"/>
        <p:cNvGrpSpPr/>
        <p:nvPr/>
      </p:nvGrpSpPr>
      <p:grpSpPr>
        <a:xfrm>
          <a:off x="0" y="0"/>
          <a:ext cx="0" cy="0"/>
          <a:chOff x="0" y="0"/>
          <a:chExt cx="0" cy="0"/>
        </a:xfrm>
      </p:grpSpPr>
      <p:sp>
        <p:nvSpPr>
          <p:cNvPr id="101" name="Google Shape;101;p5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0"/>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0"/>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5" name="Google Shape;105;p5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oş" type="blank">
  <p:cSld name="BLANK">
    <p:spTree>
      <p:nvGrpSpPr>
        <p:cNvPr id="1" name="Shape 33"/>
        <p:cNvGrpSpPr/>
        <p:nvPr/>
      </p:nvGrpSpPr>
      <p:grpSpPr>
        <a:xfrm>
          <a:off x="0" y="0"/>
          <a:ext cx="0" cy="0"/>
          <a:chOff x="0" y="0"/>
          <a:chExt cx="0" cy="0"/>
        </a:xfrm>
      </p:grpSpPr>
      <p:sp>
        <p:nvSpPr>
          <p:cNvPr id="34" name="Google Shape;34;p4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şlık, Metin ve İçerik" type="txAndObj">
  <p:cSld name="TEXT_AND_OBJECT">
    <p:spTree>
      <p:nvGrpSpPr>
        <p:cNvPr id="1" name="Shape 39"/>
        <p:cNvGrpSpPr/>
        <p:nvPr/>
      </p:nvGrpSpPr>
      <p:grpSpPr>
        <a:xfrm>
          <a:off x="0" y="0"/>
          <a:ext cx="0" cy="0"/>
          <a:chOff x="0" y="0"/>
          <a:chExt cx="0" cy="0"/>
        </a:xfrm>
      </p:grpSpPr>
      <p:sp>
        <p:nvSpPr>
          <p:cNvPr id="40" name="Google Shape;40;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2"/>
          <p:cNvSpPr txBox="1">
            <a:spLocks noGrp="1"/>
          </p:cNvSpPr>
          <p:nvPr>
            <p:ph type="body" idx="1"/>
          </p:nvPr>
        </p:nvSpPr>
        <p:spPr>
          <a:xfrm>
            <a:off x="609600" y="1600201"/>
            <a:ext cx="5384800" cy="452596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42"/>
          <p:cNvSpPr txBox="1">
            <a:spLocks noGrp="1"/>
          </p:cNvSpPr>
          <p:nvPr>
            <p:ph type="body" idx="2"/>
          </p:nvPr>
        </p:nvSpPr>
        <p:spPr>
          <a:xfrm>
            <a:off x="6197600" y="1600201"/>
            <a:ext cx="5384800" cy="452596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4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FFFFFF"/>
                </a:solidFill>
                <a:latin typeface="Calibri"/>
                <a:ea typeface="Calibri"/>
                <a:cs typeface="Calibri"/>
                <a:sym typeface="Calibri"/>
              </a:defRPr>
            </a:lvl1pPr>
            <a:lvl2pPr marL="0" lvl="1" indent="0" algn="r">
              <a:spcBef>
                <a:spcPts val="0"/>
              </a:spcBef>
              <a:buNone/>
              <a:defRPr sz="1050">
                <a:solidFill>
                  <a:srgbClr val="FFFFFF"/>
                </a:solidFill>
                <a:latin typeface="Calibri"/>
                <a:ea typeface="Calibri"/>
                <a:cs typeface="Calibri"/>
                <a:sym typeface="Calibri"/>
              </a:defRPr>
            </a:lvl2pPr>
            <a:lvl3pPr marL="0" lvl="2" indent="0" algn="r">
              <a:spcBef>
                <a:spcPts val="0"/>
              </a:spcBef>
              <a:buNone/>
              <a:defRPr sz="1050">
                <a:solidFill>
                  <a:srgbClr val="FFFFFF"/>
                </a:solidFill>
                <a:latin typeface="Calibri"/>
                <a:ea typeface="Calibri"/>
                <a:cs typeface="Calibri"/>
                <a:sym typeface="Calibri"/>
              </a:defRPr>
            </a:lvl3pPr>
            <a:lvl4pPr marL="0" lvl="3" indent="0" algn="r">
              <a:spcBef>
                <a:spcPts val="0"/>
              </a:spcBef>
              <a:buNone/>
              <a:defRPr sz="1050">
                <a:solidFill>
                  <a:srgbClr val="FFFFFF"/>
                </a:solidFill>
                <a:latin typeface="Calibri"/>
                <a:ea typeface="Calibri"/>
                <a:cs typeface="Calibri"/>
                <a:sym typeface="Calibri"/>
              </a:defRPr>
            </a:lvl4pPr>
            <a:lvl5pPr marL="0" lvl="4" indent="0" algn="r">
              <a:spcBef>
                <a:spcPts val="0"/>
              </a:spcBef>
              <a:buNone/>
              <a:defRPr sz="1050">
                <a:solidFill>
                  <a:srgbClr val="FFFFFF"/>
                </a:solidFill>
                <a:latin typeface="Calibri"/>
                <a:ea typeface="Calibri"/>
                <a:cs typeface="Calibri"/>
                <a:sym typeface="Calibri"/>
              </a:defRPr>
            </a:lvl5pPr>
            <a:lvl6pPr marL="0" lvl="5" indent="0" algn="r">
              <a:spcBef>
                <a:spcPts val="0"/>
              </a:spcBef>
              <a:buNone/>
              <a:defRPr sz="1050">
                <a:solidFill>
                  <a:srgbClr val="FFFFFF"/>
                </a:solidFill>
                <a:latin typeface="Calibri"/>
                <a:ea typeface="Calibri"/>
                <a:cs typeface="Calibri"/>
                <a:sym typeface="Calibri"/>
              </a:defRPr>
            </a:lvl6pPr>
            <a:lvl7pPr marL="0" lvl="6" indent="0" algn="r">
              <a:spcBef>
                <a:spcPts val="0"/>
              </a:spcBef>
              <a:buNone/>
              <a:defRPr sz="1050">
                <a:solidFill>
                  <a:srgbClr val="FFFFFF"/>
                </a:solidFill>
                <a:latin typeface="Calibri"/>
                <a:ea typeface="Calibri"/>
                <a:cs typeface="Calibri"/>
                <a:sym typeface="Calibri"/>
              </a:defRPr>
            </a:lvl7pPr>
            <a:lvl8pPr marL="0" lvl="7" indent="0" algn="r">
              <a:spcBef>
                <a:spcPts val="0"/>
              </a:spcBef>
              <a:buNone/>
              <a:defRPr sz="1050">
                <a:solidFill>
                  <a:srgbClr val="FFFFFF"/>
                </a:solidFill>
                <a:latin typeface="Calibri"/>
                <a:ea typeface="Calibri"/>
                <a:cs typeface="Calibri"/>
                <a:sym typeface="Calibri"/>
              </a:defRPr>
            </a:lvl8pPr>
            <a:lvl9pPr marL="0" lvl="8" indent="0" algn="r">
              <a:spcBef>
                <a:spcPts val="0"/>
              </a:spcBef>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ölüm Üst Bilgisi" type="secHead">
  <p:cSld name="SECTION_HEADER">
    <p:bg>
      <p:bgPr>
        <a:solidFill>
          <a:schemeClr val="lt1"/>
        </a:solidFill>
        <a:effectLst/>
      </p:bgPr>
    </p:bg>
    <p:spTree>
      <p:nvGrpSpPr>
        <p:cNvPr id="1" name="Shape 46"/>
        <p:cNvGrpSpPr/>
        <p:nvPr/>
      </p:nvGrpSpPr>
      <p:grpSpPr>
        <a:xfrm>
          <a:off x="0" y="0"/>
          <a:ext cx="0" cy="0"/>
          <a:chOff x="0" y="0"/>
          <a:chExt cx="0" cy="0"/>
        </a:xfrm>
      </p:grpSpPr>
      <p:sp>
        <p:nvSpPr>
          <p:cNvPr id="47" name="Google Shape;47;p4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3"/>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3"/>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1" name="Google Shape;5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cxnSp>
        <p:nvCxnSpPr>
          <p:cNvPr id="54" name="Google Shape;54;p4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55"/>
        <p:cNvGrpSpPr/>
        <p:nvPr/>
      </p:nvGrpSpPr>
      <p:grpSpPr>
        <a:xfrm>
          <a:off x="0" y="0"/>
          <a:ext cx="0" cy="0"/>
          <a:chOff x="0" y="0"/>
          <a:chExt cx="0" cy="0"/>
        </a:xfrm>
      </p:grpSpPr>
      <p:sp>
        <p:nvSpPr>
          <p:cNvPr id="56" name="Google Shape;56;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4"/>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4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62"/>
        <p:cNvGrpSpPr/>
        <p:nvPr/>
      </p:nvGrpSpPr>
      <p:grpSpPr>
        <a:xfrm>
          <a:off x="0" y="0"/>
          <a:ext cx="0" cy="0"/>
          <a:chOff x="0" y="0"/>
          <a:chExt cx="0" cy="0"/>
        </a:xfrm>
      </p:grpSpPr>
      <p:sp>
        <p:nvSpPr>
          <p:cNvPr id="63" name="Google Shape;63;p4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5"/>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5" name="Google Shape;65;p45"/>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45"/>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7" name="Google Shape;67;p45"/>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71"/>
        <p:cNvGrpSpPr/>
        <p:nvPr/>
      </p:nvGrpSpPr>
      <p:grpSpPr>
        <a:xfrm>
          <a:off x="0" y="0"/>
          <a:ext cx="0" cy="0"/>
          <a:chOff x="0" y="0"/>
          <a:chExt cx="0" cy="0"/>
        </a:xfrm>
      </p:grpSpPr>
      <p:sp>
        <p:nvSpPr>
          <p:cNvPr id="72" name="Google Shape;72;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76"/>
        <p:cNvGrpSpPr/>
        <p:nvPr/>
      </p:nvGrpSpPr>
      <p:grpSpPr>
        <a:xfrm>
          <a:off x="0" y="0"/>
          <a:ext cx="0" cy="0"/>
          <a:chOff x="0" y="0"/>
          <a:chExt cx="0" cy="0"/>
        </a:xfrm>
      </p:grpSpPr>
      <p:sp>
        <p:nvSpPr>
          <p:cNvPr id="77" name="Google Shape;77;p47"/>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1" name="Google Shape;81;p4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2" name="Google Shape;82;p4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8"/>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cxnSp>
        <p:nvCxnSpPr>
          <p:cNvPr id="17" name="Google Shape;17;p3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p:nvPr/>
        </p:nvSpPr>
        <p:spPr>
          <a:xfrm>
            <a:off x="1511723" y="2166425"/>
            <a:ext cx="9168553" cy="1935405"/>
          </a:xfrm>
          <a:prstGeom prst="roundRect">
            <a:avLst>
              <a:gd name="adj" fmla="val 16667"/>
            </a:avLst>
          </a:prstGeom>
          <a:gradFill>
            <a:gsLst>
              <a:gs pos="0">
                <a:srgbClr val="BDB56C"/>
              </a:gs>
              <a:gs pos="34000">
                <a:srgbClr val="BDB670"/>
              </a:gs>
              <a:gs pos="70000">
                <a:srgbClr val="C1BA70"/>
              </a:gs>
              <a:gs pos="100000">
                <a:srgbClr val="C5BE7C"/>
              </a:gs>
            </a:gsLst>
            <a:path path="circle">
              <a:fillToRect l="50000" t="50000" r="50000" b="50000"/>
            </a:path>
            <a:tileRect/>
          </a:gradFill>
          <a:ln>
            <a:noFill/>
          </a:ln>
          <a:effectLst>
            <a:outerShdw blurRad="44450" dist="25400" dir="2700000" algn="br"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tr-TR" sz="4400" b="1" i="0" u="none" strike="noStrike" cap="none">
                <a:solidFill>
                  <a:schemeClr val="lt1"/>
                </a:solidFill>
                <a:latin typeface="Calibri"/>
                <a:ea typeface="Calibri"/>
                <a:cs typeface="Calibri"/>
                <a:sym typeface="Calibri"/>
              </a:rPr>
              <a:t>OKULDA ŞİDDET VE AKRAN ZORBALIĞI </a:t>
            </a:r>
            <a:endParaRPr/>
          </a:p>
        </p:txBody>
      </p:sp>
      <p:pic>
        <p:nvPicPr>
          <p:cNvPr id="113" name="Google Shape;113;p1"/>
          <p:cNvPicPr preferRelativeResize="0"/>
          <p:nvPr/>
        </p:nvPicPr>
        <p:blipFill rotWithShape="1">
          <a:blip r:embed="rId3">
            <a:alphaModFix/>
          </a:blip>
          <a:srcRect/>
          <a:stretch/>
        </p:blipFill>
        <p:spPr>
          <a:xfrm>
            <a:off x="4616105" y="4521525"/>
            <a:ext cx="2319266" cy="1547448"/>
          </a:xfrm>
          <a:prstGeom prst="rect">
            <a:avLst/>
          </a:prstGeom>
          <a:noFill/>
          <a:ln>
            <a:noFill/>
          </a:ln>
        </p:spPr>
      </p:pic>
      <p:sp>
        <p:nvSpPr>
          <p:cNvPr id="114" name="Google Shape;114;p1"/>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Rehberlikmerkezim.com</a:t>
            </a:r>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pSp>
        <p:nvGrpSpPr>
          <p:cNvPr id="224" name="Google Shape;224;p10"/>
          <p:cNvGrpSpPr/>
          <p:nvPr/>
        </p:nvGrpSpPr>
        <p:grpSpPr>
          <a:xfrm>
            <a:off x="2554740" y="128965"/>
            <a:ext cx="6460958" cy="778146"/>
            <a:chOff x="-43406" y="60181"/>
            <a:chExt cx="7042244" cy="889170"/>
          </a:xfrm>
        </p:grpSpPr>
        <p:sp>
          <p:nvSpPr>
            <p:cNvPr id="225" name="Google Shape;225;p10"/>
            <p:cNvSpPr/>
            <p:nvPr/>
          </p:nvSpPr>
          <p:spPr>
            <a:xfrm>
              <a:off x="-43406" y="60181"/>
              <a:ext cx="7042244" cy="889170"/>
            </a:xfrm>
            <a:prstGeom prst="roundRect">
              <a:avLst>
                <a:gd name="adj" fmla="val 16667"/>
              </a:avLst>
            </a:prstGeom>
            <a:gradFill>
              <a:gsLst>
                <a:gs pos="0">
                  <a:srgbClr val="F07B00"/>
                </a:gs>
                <a:gs pos="34000">
                  <a:srgbClr val="EE7B00"/>
                </a:gs>
                <a:gs pos="70000">
                  <a:srgbClr val="F77E00"/>
                </a:gs>
                <a:gs pos="100000">
                  <a:srgbClr val="EE8307"/>
                </a:gs>
              </a:gsLst>
              <a:path path="circle">
                <a:fillToRect l="50000" t="50000" r="50000" b="50000"/>
              </a:path>
              <a:tileRect/>
            </a:gradFill>
            <a:ln w="12700"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FFFFFF"/>
                </a:solidFill>
                <a:latin typeface="Calibri"/>
                <a:ea typeface="Calibri"/>
                <a:cs typeface="Calibri"/>
                <a:sym typeface="Calibri"/>
              </a:endParaRPr>
            </a:p>
          </p:txBody>
        </p:sp>
        <p:sp>
          <p:nvSpPr>
            <p:cNvPr id="226" name="Google Shape;226;p10"/>
            <p:cNvSpPr/>
            <p:nvPr/>
          </p:nvSpPr>
          <p:spPr>
            <a:xfrm>
              <a:off x="43406" y="103587"/>
              <a:ext cx="6955432" cy="802357"/>
            </a:xfrm>
            <a:prstGeom prst="rect">
              <a:avLst/>
            </a:prstGeom>
            <a:gradFill>
              <a:gsLst>
                <a:gs pos="0">
                  <a:srgbClr val="F07B00"/>
                </a:gs>
                <a:gs pos="34000">
                  <a:srgbClr val="EE7B00"/>
                </a:gs>
                <a:gs pos="70000">
                  <a:srgbClr val="F77E00"/>
                </a:gs>
                <a:gs pos="100000">
                  <a:srgbClr val="EE8307"/>
                </a:gs>
              </a:gsLst>
              <a:path path="circle">
                <a:fillToRect l="50000" t="50000" r="50000" b="50000"/>
              </a:path>
              <a:tileRect/>
            </a:gradFill>
            <a:ln w="12700"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tr-TR" sz="3600">
                  <a:solidFill>
                    <a:schemeClr val="dk1"/>
                  </a:solidFill>
                  <a:latin typeface="Calibri"/>
                  <a:ea typeface="Calibri"/>
                  <a:cs typeface="Calibri"/>
                  <a:sym typeface="Calibri"/>
                </a:rPr>
                <a:t>3-Duygusal Zorbalık/Şiddet</a:t>
              </a:r>
              <a:endParaRPr/>
            </a:p>
          </p:txBody>
        </p:sp>
      </p:grpSp>
      <p:sp>
        <p:nvSpPr>
          <p:cNvPr id="227" name="Google Shape;227;p10"/>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228" name="Google Shape;228;p10"/>
          <p:cNvPicPr preferRelativeResize="0"/>
          <p:nvPr/>
        </p:nvPicPr>
        <p:blipFill rotWithShape="1">
          <a:blip r:embed="rId3">
            <a:alphaModFix/>
          </a:blip>
          <a:srcRect/>
          <a:stretch/>
        </p:blipFill>
        <p:spPr>
          <a:xfrm>
            <a:off x="576774" y="2118823"/>
            <a:ext cx="3334045" cy="3758653"/>
          </a:xfrm>
          <a:prstGeom prst="rect">
            <a:avLst/>
          </a:prstGeom>
          <a:noFill/>
          <a:ln>
            <a:noFill/>
          </a:ln>
        </p:spPr>
      </p:pic>
      <p:sp>
        <p:nvSpPr>
          <p:cNvPr id="229" name="Google Shape;229;p10"/>
          <p:cNvSpPr txBox="1"/>
          <p:nvPr/>
        </p:nvSpPr>
        <p:spPr>
          <a:xfrm>
            <a:off x="5862556" y="2013316"/>
            <a:ext cx="4834597" cy="39696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800">
                <a:solidFill>
                  <a:schemeClr val="dk1"/>
                </a:solidFill>
                <a:latin typeface="Calibri"/>
                <a:ea typeface="Calibri"/>
                <a:cs typeface="Calibri"/>
                <a:sym typeface="Calibri"/>
              </a:rPr>
              <a:t>Her çocuk, her öğrenci arkadaşları, öğretmenleri ve çevresi ile iletişim kurma isteğindedir. Bu istek normal karşılanmaktadır.</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Toplumsal dışlama bireye zarar vermek ya da bireyi incitmek amacıyla toplumsal ilişkilerini etkileme anlamına gelmektedir. Toplumsal dışlama bir dolaylı zorbalık türüdür.</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Bu zorbalık türünü öğretmenleriniz ya da çevreniz anlayamayabilir. Bu sebepten ötürü bunu yaşayan siz ve ya yakın arkadaşınız ise öğretmeninize çevrenize sizin söylemeniz gerekmektedir.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0" name="Google Shape;230;p10"/>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11"/>
          <p:cNvGrpSpPr/>
          <p:nvPr/>
        </p:nvGrpSpPr>
        <p:grpSpPr>
          <a:xfrm>
            <a:off x="2554740" y="128965"/>
            <a:ext cx="6460958" cy="778146"/>
            <a:chOff x="-43406" y="60181"/>
            <a:chExt cx="7042244" cy="889170"/>
          </a:xfrm>
        </p:grpSpPr>
        <p:sp>
          <p:nvSpPr>
            <p:cNvPr id="237" name="Google Shape;237;p11"/>
            <p:cNvSpPr/>
            <p:nvPr/>
          </p:nvSpPr>
          <p:spPr>
            <a:xfrm>
              <a:off x="-43406" y="60181"/>
              <a:ext cx="7042244" cy="889170"/>
            </a:xfrm>
            <a:prstGeom prst="roundRect">
              <a:avLst>
                <a:gd name="adj" fmla="val 16667"/>
              </a:avLst>
            </a:prstGeom>
            <a:gradFill>
              <a:gsLst>
                <a:gs pos="0">
                  <a:srgbClr val="F07B00"/>
                </a:gs>
                <a:gs pos="34000">
                  <a:srgbClr val="EE7B00"/>
                </a:gs>
                <a:gs pos="70000">
                  <a:srgbClr val="F77E00"/>
                </a:gs>
                <a:gs pos="100000">
                  <a:srgbClr val="EE8307"/>
                </a:gs>
              </a:gsLst>
              <a:path path="circle">
                <a:fillToRect l="50000" t="50000" r="50000" b="50000"/>
              </a:path>
              <a:tileRect/>
            </a:gradFill>
            <a:ln w="12700"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FFFFFF"/>
                </a:solidFill>
                <a:latin typeface="Calibri"/>
                <a:ea typeface="Calibri"/>
                <a:cs typeface="Calibri"/>
                <a:sym typeface="Calibri"/>
              </a:endParaRPr>
            </a:p>
          </p:txBody>
        </p:sp>
        <p:sp>
          <p:nvSpPr>
            <p:cNvPr id="238" name="Google Shape;238;p11"/>
            <p:cNvSpPr/>
            <p:nvPr/>
          </p:nvSpPr>
          <p:spPr>
            <a:xfrm>
              <a:off x="43406" y="103587"/>
              <a:ext cx="6955432" cy="802357"/>
            </a:xfrm>
            <a:prstGeom prst="rect">
              <a:avLst/>
            </a:prstGeom>
            <a:gradFill>
              <a:gsLst>
                <a:gs pos="0">
                  <a:srgbClr val="F07B00"/>
                </a:gs>
                <a:gs pos="34000">
                  <a:srgbClr val="EE7B00"/>
                </a:gs>
                <a:gs pos="70000">
                  <a:srgbClr val="F77E00"/>
                </a:gs>
                <a:gs pos="100000">
                  <a:srgbClr val="EE8307"/>
                </a:gs>
              </a:gsLst>
              <a:path path="circle">
                <a:fillToRect l="50000" t="50000" r="50000" b="50000"/>
              </a:path>
              <a:tileRect/>
            </a:gradFill>
            <a:ln w="12700"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tr-TR" sz="3600">
                  <a:solidFill>
                    <a:schemeClr val="dk1"/>
                  </a:solidFill>
                  <a:latin typeface="Calibri"/>
                  <a:ea typeface="Calibri"/>
                  <a:cs typeface="Calibri"/>
                  <a:sym typeface="Calibri"/>
                </a:rPr>
                <a:t>3-Duygusal Zorbalık/Şiddet</a:t>
              </a:r>
              <a:endParaRPr/>
            </a:p>
          </p:txBody>
        </p:sp>
      </p:grpSp>
      <p:sp>
        <p:nvSpPr>
          <p:cNvPr id="239" name="Google Shape;239;p11"/>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sp>
        <p:nvSpPr>
          <p:cNvPr id="240" name="Google Shape;240;p11"/>
          <p:cNvSpPr txBox="1"/>
          <p:nvPr/>
        </p:nvSpPr>
        <p:spPr>
          <a:xfrm>
            <a:off x="689318" y="1964353"/>
            <a:ext cx="6246056"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800">
                <a:solidFill>
                  <a:schemeClr val="dk1"/>
                </a:solidFill>
                <a:latin typeface="Calibri"/>
                <a:ea typeface="Calibri"/>
                <a:cs typeface="Calibri"/>
                <a:sym typeface="Calibri"/>
              </a:rPr>
              <a:t>• Görmezlikten gelme,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Sırtını dönme,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Yok sayma,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Oyun ya da diğer etkinliklere almama,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Gruba almayarak yalnızlığa terk etme,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Gruptan atarak cezalandırma,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Zorbalık gören kişinin diğer öğrencilerle konuşmasını ve arkadaşlık kurmasını engelleme,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Arkadaşlarını mağdura karşı kışkırtarak aralarının bozulmasına çalışma,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İftira atma,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İftira, dedikodu ve asılsız söylentiler ile mağduru zor duruma düşürme,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Yapmadığı şeylerle ilgili öğretmene şikâyet etme,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Mağdurun sırlarını başkalarına anlatılarak zor duruma düşürme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1" name="Google Shape;241;p11"/>
          <p:cNvPicPr preferRelativeResize="0"/>
          <p:nvPr/>
        </p:nvPicPr>
        <p:blipFill rotWithShape="1">
          <a:blip r:embed="rId3">
            <a:alphaModFix/>
          </a:blip>
          <a:srcRect/>
          <a:stretch/>
        </p:blipFill>
        <p:spPr>
          <a:xfrm>
            <a:off x="7116707" y="1744394"/>
            <a:ext cx="4726597" cy="4524315"/>
          </a:xfrm>
          <a:prstGeom prst="rect">
            <a:avLst/>
          </a:prstGeom>
          <a:noFill/>
          <a:ln>
            <a:noFill/>
          </a:ln>
        </p:spPr>
      </p:pic>
      <p:pic>
        <p:nvPicPr>
          <p:cNvPr id="242" name="Google Shape;242;p11"/>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2"/>
          <p:cNvSpPr/>
          <p:nvPr/>
        </p:nvSpPr>
        <p:spPr>
          <a:xfrm>
            <a:off x="1371601" y="445478"/>
            <a:ext cx="8264768" cy="914400"/>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3200">
                <a:solidFill>
                  <a:schemeClr val="dk1"/>
                </a:solidFill>
                <a:latin typeface="Calibri"/>
                <a:ea typeface="Calibri"/>
                <a:cs typeface="Calibri"/>
                <a:sym typeface="Calibri"/>
              </a:rPr>
              <a:t>Şiddet-Zorbalık ile Şaka Arasındaki Fark</a:t>
            </a:r>
            <a:endParaRPr/>
          </a:p>
        </p:txBody>
      </p:sp>
      <p:sp>
        <p:nvSpPr>
          <p:cNvPr id="248" name="Google Shape;248;p12"/>
          <p:cNvSpPr/>
          <p:nvPr/>
        </p:nvSpPr>
        <p:spPr>
          <a:xfrm>
            <a:off x="1916723" y="1808257"/>
            <a:ext cx="6893169" cy="4232031"/>
          </a:xfrm>
          <a:prstGeom prst="verticalScroll">
            <a:avLst>
              <a:gd name="adj" fmla="val 12500"/>
            </a:avLst>
          </a:prstGeom>
          <a:solidFill>
            <a:srgbClr val="BEC5B6"/>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rgbClr val="000000"/>
              </a:buClr>
              <a:buSzPts val="2000"/>
              <a:buFont typeface="Arial"/>
              <a:buChar char="•"/>
            </a:pPr>
            <a:r>
              <a:rPr lang="tr-TR" sz="2000">
                <a:solidFill>
                  <a:srgbClr val="000000"/>
                </a:solidFill>
                <a:latin typeface="Calibri"/>
                <a:ea typeface="Calibri"/>
                <a:cs typeface="Calibri"/>
                <a:sym typeface="Calibri"/>
              </a:rPr>
              <a:t>Bazı zorba öğrenciler diğer öğrencilerle alay edip dalga geçmekte ve </a:t>
            </a:r>
            <a:r>
              <a:rPr lang="tr-TR" sz="2000">
                <a:solidFill>
                  <a:srgbClr val="FF0000"/>
                </a:solidFill>
                <a:latin typeface="Calibri"/>
                <a:ea typeface="Calibri"/>
                <a:cs typeface="Calibri"/>
                <a:sym typeface="Calibri"/>
              </a:rPr>
              <a:t>“şaka yaptım</a:t>
            </a:r>
            <a:r>
              <a:rPr lang="tr-TR" sz="2000">
                <a:solidFill>
                  <a:srgbClr val="000000"/>
                </a:solidFill>
                <a:latin typeface="Calibri"/>
                <a:ea typeface="Calibri"/>
                <a:cs typeface="Calibri"/>
                <a:sym typeface="Calibri"/>
              </a:rPr>
              <a:t>”demektedirler. </a:t>
            </a:r>
            <a:endParaRPr/>
          </a:p>
          <a:p>
            <a:pPr marL="228600" marR="0" lvl="0" indent="-228600" algn="l" rtl="0">
              <a:lnSpc>
                <a:spcPct val="90000"/>
              </a:lnSpc>
              <a:spcBef>
                <a:spcPts val="1000"/>
              </a:spcBef>
              <a:spcAft>
                <a:spcPts val="0"/>
              </a:spcAft>
              <a:buClr>
                <a:srgbClr val="000000"/>
              </a:buClr>
              <a:buSzPts val="2000"/>
              <a:buFont typeface="Arial"/>
              <a:buChar char="•"/>
            </a:pPr>
            <a:r>
              <a:rPr lang="tr-TR" sz="2000">
                <a:solidFill>
                  <a:srgbClr val="000000"/>
                </a:solidFill>
                <a:latin typeface="Calibri"/>
                <a:ea typeface="Calibri"/>
                <a:cs typeface="Calibri"/>
                <a:sym typeface="Calibri"/>
              </a:rPr>
              <a:t>Şaka yapılan öğrenci rahatsız oluyor mu ?</a:t>
            </a:r>
            <a:endParaRPr/>
          </a:p>
          <a:p>
            <a:pPr marL="228600" marR="0" lvl="0" indent="-228600" algn="l" rtl="0">
              <a:lnSpc>
                <a:spcPct val="90000"/>
              </a:lnSpc>
              <a:spcBef>
                <a:spcPts val="1000"/>
              </a:spcBef>
              <a:spcAft>
                <a:spcPts val="0"/>
              </a:spcAft>
              <a:buClr>
                <a:srgbClr val="000000"/>
              </a:buClr>
              <a:buSzPts val="2000"/>
              <a:buFont typeface="Arial"/>
              <a:buChar char="•"/>
            </a:pPr>
            <a:r>
              <a:rPr lang="tr-TR" sz="2000">
                <a:solidFill>
                  <a:srgbClr val="000000"/>
                </a:solidFill>
                <a:latin typeface="Calibri"/>
                <a:ea typeface="Calibri"/>
                <a:cs typeface="Calibri"/>
                <a:sym typeface="Calibri"/>
              </a:rPr>
              <a:t>Şaka sürekli olarak tekrarlanıyor mu ?</a:t>
            </a:r>
            <a:endParaRPr/>
          </a:p>
        </p:txBody>
      </p:sp>
      <p:sp>
        <p:nvSpPr>
          <p:cNvPr id="249" name="Google Shape;249;p12"/>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250" name="Google Shape;250;p12"/>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13"/>
          <p:cNvGrpSpPr/>
          <p:nvPr/>
        </p:nvGrpSpPr>
        <p:grpSpPr>
          <a:xfrm>
            <a:off x="1349517" y="276627"/>
            <a:ext cx="8835656" cy="945937"/>
            <a:chOff x="0" y="179"/>
            <a:chExt cx="8835656" cy="945937"/>
          </a:xfrm>
        </p:grpSpPr>
        <p:sp>
          <p:nvSpPr>
            <p:cNvPr id="256" name="Google Shape;256;p13"/>
            <p:cNvSpPr/>
            <p:nvPr/>
          </p:nvSpPr>
          <p:spPr>
            <a:xfrm>
              <a:off x="0" y="179"/>
              <a:ext cx="8835656" cy="945937"/>
            </a:xfrm>
            <a:prstGeom prst="roundRect">
              <a:avLst>
                <a:gd name="adj" fmla="val 16667"/>
              </a:avLst>
            </a:prstGeom>
            <a:gradFill>
              <a:gsLst>
                <a:gs pos="0">
                  <a:srgbClr val="B99A94"/>
                </a:gs>
                <a:gs pos="45000">
                  <a:srgbClr val="C4AAA5"/>
                </a:gs>
                <a:gs pos="100000">
                  <a:srgbClr val="CDB3A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txBox="1"/>
            <p:nvPr/>
          </p:nvSpPr>
          <p:spPr>
            <a:xfrm>
              <a:off x="46177" y="46356"/>
              <a:ext cx="8743302" cy="853583"/>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tr-TR" sz="3600" b="0" cap="none">
                  <a:solidFill>
                    <a:schemeClr val="dk1"/>
                  </a:solidFill>
                  <a:latin typeface="Calibri"/>
                  <a:ea typeface="Calibri"/>
                  <a:cs typeface="Calibri"/>
                  <a:sym typeface="Calibri"/>
                </a:rPr>
                <a:t>Şiddetin-Zorbalığın En Sık Yaşandığı Yerler: </a:t>
              </a:r>
              <a:endParaRPr/>
            </a:p>
          </p:txBody>
        </p:sp>
      </p:grpSp>
      <p:sp>
        <p:nvSpPr>
          <p:cNvPr id="258" name="Google Shape;258;p13"/>
          <p:cNvSpPr/>
          <p:nvPr/>
        </p:nvSpPr>
        <p:spPr>
          <a:xfrm>
            <a:off x="694006" y="1916713"/>
            <a:ext cx="9279988" cy="3877985"/>
          </a:xfrm>
          <a:prstGeom prst="rect">
            <a:avLst/>
          </a:prstGeom>
          <a:noFill/>
          <a:ln>
            <a:noFill/>
          </a:ln>
        </p:spPr>
        <p:txBody>
          <a:bodyPr spcFirstLastPara="1" wrap="square" lIns="91425" tIns="45700" rIns="91425" bIns="45700" anchor="t" anchorCtr="0">
            <a:spAutoFit/>
          </a:bodyPr>
          <a:lstStyle/>
          <a:p>
            <a:pPr marL="457200" marR="0" lvl="0" indent="-457200" algn="ctr" rtl="0">
              <a:spcBef>
                <a:spcPts val="0"/>
              </a:spcBef>
              <a:spcAft>
                <a:spcPts val="0"/>
              </a:spcAft>
              <a:buClr>
                <a:schemeClr val="accent2"/>
              </a:buClr>
              <a:buSzPts val="3200"/>
              <a:buFont typeface="Noto Sans Symbols"/>
              <a:buChar char="❖"/>
            </a:pPr>
            <a:r>
              <a:rPr lang="tr-TR" sz="3200">
                <a:solidFill>
                  <a:schemeClr val="accent2"/>
                </a:solidFill>
                <a:latin typeface="Calibri"/>
                <a:ea typeface="Calibri"/>
                <a:cs typeface="Calibri"/>
                <a:sym typeface="Calibri"/>
              </a:rPr>
              <a:t>Oyun Bahçesi</a:t>
            </a:r>
            <a:endParaRPr/>
          </a:p>
          <a:p>
            <a:pPr marL="457200" marR="0" lvl="0" indent="-457200" algn="ctr" rtl="0">
              <a:spcBef>
                <a:spcPts val="0"/>
              </a:spcBef>
              <a:spcAft>
                <a:spcPts val="0"/>
              </a:spcAft>
              <a:buClr>
                <a:schemeClr val="accent2"/>
              </a:buClr>
              <a:buSzPts val="3200"/>
              <a:buFont typeface="Noto Sans Symbols"/>
              <a:buChar char="❖"/>
            </a:pPr>
            <a:r>
              <a:rPr lang="tr-TR" sz="3200">
                <a:solidFill>
                  <a:schemeClr val="accent2"/>
                </a:solidFill>
                <a:latin typeface="Calibri"/>
                <a:ea typeface="Calibri"/>
                <a:cs typeface="Calibri"/>
                <a:sym typeface="Calibri"/>
              </a:rPr>
              <a:t>Koridorlar</a:t>
            </a:r>
            <a:endParaRPr/>
          </a:p>
          <a:p>
            <a:pPr marL="457200" marR="0" lvl="0" indent="-457200" algn="ctr" rtl="0">
              <a:spcBef>
                <a:spcPts val="0"/>
              </a:spcBef>
              <a:spcAft>
                <a:spcPts val="0"/>
              </a:spcAft>
              <a:buClr>
                <a:schemeClr val="accent2"/>
              </a:buClr>
              <a:buSzPts val="3200"/>
              <a:buFont typeface="Noto Sans Symbols"/>
              <a:buChar char="❖"/>
            </a:pPr>
            <a:r>
              <a:rPr lang="tr-TR" sz="3200">
                <a:solidFill>
                  <a:schemeClr val="accent2"/>
                </a:solidFill>
                <a:latin typeface="Calibri"/>
                <a:ea typeface="Calibri"/>
                <a:cs typeface="Calibri"/>
                <a:sym typeface="Calibri"/>
              </a:rPr>
              <a:t>Sınıf İçi</a:t>
            </a:r>
            <a:endParaRPr/>
          </a:p>
          <a:p>
            <a:pPr marL="457200" marR="0" lvl="0" indent="-457200" algn="ctr" rtl="0">
              <a:spcBef>
                <a:spcPts val="0"/>
              </a:spcBef>
              <a:spcAft>
                <a:spcPts val="0"/>
              </a:spcAft>
              <a:buClr>
                <a:schemeClr val="accent2"/>
              </a:buClr>
              <a:buSzPts val="3200"/>
              <a:buFont typeface="Noto Sans Symbols"/>
              <a:buChar char="❖"/>
            </a:pPr>
            <a:r>
              <a:rPr lang="tr-TR" sz="3200">
                <a:solidFill>
                  <a:schemeClr val="accent2"/>
                </a:solidFill>
                <a:latin typeface="Calibri"/>
                <a:ea typeface="Calibri"/>
                <a:cs typeface="Calibri"/>
                <a:sym typeface="Calibri"/>
              </a:rPr>
              <a:t>Kantin</a:t>
            </a:r>
            <a:endParaRPr/>
          </a:p>
          <a:p>
            <a:pPr marL="457200" marR="0" lvl="0" indent="-457200" algn="ctr" rtl="0">
              <a:spcBef>
                <a:spcPts val="0"/>
              </a:spcBef>
              <a:spcAft>
                <a:spcPts val="0"/>
              </a:spcAft>
              <a:buClr>
                <a:schemeClr val="accent2"/>
              </a:buClr>
              <a:buSzPts val="3200"/>
              <a:buFont typeface="Noto Sans Symbols"/>
              <a:buChar char="❖"/>
            </a:pPr>
            <a:r>
              <a:rPr lang="tr-TR" sz="3200">
                <a:solidFill>
                  <a:schemeClr val="accent2"/>
                </a:solidFill>
                <a:latin typeface="Calibri"/>
                <a:ea typeface="Calibri"/>
                <a:cs typeface="Calibri"/>
                <a:sym typeface="Calibri"/>
              </a:rPr>
              <a:t>Tuvaletler</a:t>
            </a:r>
            <a:endParaRPr/>
          </a:p>
          <a:p>
            <a:pPr marL="457200" marR="0" lvl="0" indent="-457200" algn="ctr" rtl="0">
              <a:spcBef>
                <a:spcPts val="0"/>
              </a:spcBef>
              <a:spcAft>
                <a:spcPts val="0"/>
              </a:spcAft>
              <a:buClr>
                <a:schemeClr val="accent2"/>
              </a:buClr>
              <a:buSzPts val="3200"/>
              <a:buFont typeface="Noto Sans Symbols"/>
              <a:buChar char="❖"/>
            </a:pPr>
            <a:r>
              <a:rPr lang="tr-TR" sz="3200">
                <a:solidFill>
                  <a:schemeClr val="accent2"/>
                </a:solidFill>
                <a:latin typeface="Calibri"/>
                <a:ea typeface="Calibri"/>
                <a:cs typeface="Calibri"/>
                <a:sym typeface="Calibri"/>
              </a:rPr>
              <a:t> Yatakhane</a:t>
            </a:r>
            <a:endParaRPr/>
          </a:p>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259" name="Google Shape;259;p13"/>
          <p:cNvSpPr txBox="1"/>
          <p:nvPr/>
        </p:nvSpPr>
        <p:spPr>
          <a:xfrm>
            <a:off x="2897945" y="6502736"/>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260" name="Google Shape;260;p13"/>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14</a:t>
            </a:fld>
            <a:endParaRPr/>
          </a:p>
        </p:txBody>
      </p:sp>
      <p:grpSp>
        <p:nvGrpSpPr>
          <p:cNvPr id="266" name="Google Shape;266;p14"/>
          <p:cNvGrpSpPr/>
          <p:nvPr/>
        </p:nvGrpSpPr>
        <p:grpSpPr>
          <a:xfrm>
            <a:off x="354843" y="218392"/>
            <a:ext cx="10336602" cy="777867"/>
            <a:chOff x="0" y="27"/>
            <a:chExt cx="10336602" cy="777867"/>
          </a:xfrm>
        </p:grpSpPr>
        <p:sp>
          <p:nvSpPr>
            <p:cNvPr id="267" name="Google Shape;267;p14"/>
            <p:cNvSpPr/>
            <p:nvPr/>
          </p:nvSpPr>
          <p:spPr>
            <a:xfrm>
              <a:off x="0" y="27"/>
              <a:ext cx="10336602" cy="777867"/>
            </a:xfrm>
            <a:prstGeom prst="roundRect">
              <a:avLst>
                <a:gd name="adj" fmla="val 16667"/>
              </a:avLst>
            </a:prstGeom>
            <a:solidFill>
              <a:srgbClr val="AFA97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txBox="1"/>
            <p:nvPr/>
          </p:nvSpPr>
          <p:spPr>
            <a:xfrm>
              <a:off x="37972" y="37999"/>
              <a:ext cx="10260658" cy="701923"/>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tr-TR" sz="3600" b="1">
                  <a:solidFill>
                    <a:schemeClr val="lt1"/>
                  </a:solidFill>
                  <a:latin typeface="Calibri"/>
                  <a:ea typeface="Calibri"/>
                  <a:cs typeface="Calibri"/>
                  <a:sym typeface="Calibri"/>
                </a:rPr>
                <a:t>Şiddete-Zorbalığa Maruz Kalanların Hissettikleri</a:t>
              </a:r>
              <a:endParaRPr sz="3600">
                <a:solidFill>
                  <a:schemeClr val="lt1"/>
                </a:solidFill>
                <a:latin typeface="Calibri"/>
                <a:ea typeface="Calibri"/>
                <a:cs typeface="Calibri"/>
                <a:sym typeface="Calibri"/>
              </a:endParaRPr>
            </a:p>
          </p:txBody>
        </p:sp>
      </p:grpSp>
      <p:sp>
        <p:nvSpPr>
          <p:cNvPr id="269" name="Google Shape;269;p14"/>
          <p:cNvSpPr/>
          <p:nvPr/>
        </p:nvSpPr>
        <p:spPr>
          <a:xfrm>
            <a:off x="691479" y="1210293"/>
            <a:ext cx="5162843" cy="5064369"/>
          </a:xfrm>
          <a:prstGeom prst="verticalScroll">
            <a:avLst>
              <a:gd name="adj" fmla="val 12500"/>
            </a:avLst>
          </a:prstGeom>
          <a:gradFill>
            <a:gsLst>
              <a:gs pos="0">
                <a:srgbClr val="BDB56C"/>
              </a:gs>
              <a:gs pos="34000">
                <a:srgbClr val="BDB670"/>
              </a:gs>
              <a:gs pos="70000">
                <a:srgbClr val="C1BA70"/>
              </a:gs>
              <a:gs pos="100000">
                <a:srgbClr val="C5BE7C"/>
              </a:gs>
            </a:gsLst>
            <a:path path="circle">
              <a:fillToRect l="50000" t="50000" r="50000" b="50000"/>
            </a:path>
            <a:tileRect/>
          </a:gradFill>
          <a:ln>
            <a:noFill/>
          </a:ln>
          <a:effectLst>
            <a:outerShdw blurRad="44450" dist="25400" dir="2700000" algn="br" rotWithShape="0">
              <a:srgbClr val="000000">
                <a:alpha val="60000"/>
              </a:srgbClr>
            </a:outerShdw>
          </a:effectLst>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Şok</a:t>
            </a:r>
            <a:endParaRPr/>
          </a:p>
          <a:p>
            <a:pPr marL="342900" marR="0" lvl="0" indent="-342900" algn="l" rtl="0">
              <a:lnSpc>
                <a:spcPct val="90000"/>
              </a:lnSpc>
              <a:spcBef>
                <a:spcPts val="48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Korku</a:t>
            </a:r>
            <a:endParaRPr/>
          </a:p>
          <a:p>
            <a:pPr marL="342900" marR="0" lvl="0" indent="-342900" algn="l" rtl="0">
              <a:lnSpc>
                <a:spcPct val="90000"/>
              </a:lnSpc>
              <a:spcBef>
                <a:spcPts val="48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Panik</a:t>
            </a:r>
            <a:endParaRPr/>
          </a:p>
          <a:p>
            <a:pPr marL="342900" marR="0" lvl="0" indent="-342900" algn="l" rtl="0">
              <a:lnSpc>
                <a:spcPct val="90000"/>
              </a:lnSpc>
              <a:spcBef>
                <a:spcPts val="48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Öfke</a:t>
            </a:r>
            <a:endParaRPr/>
          </a:p>
          <a:p>
            <a:pPr marL="342900" marR="0" lvl="0" indent="-342900" algn="l" rtl="0">
              <a:lnSpc>
                <a:spcPct val="90000"/>
              </a:lnSpc>
              <a:spcBef>
                <a:spcPts val="48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Kızgınlık</a:t>
            </a:r>
            <a:endParaRPr/>
          </a:p>
          <a:p>
            <a:pPr marL="342900" marR="0" lvl="0" indent="-342900" algn="l" rtl="0">
              <a:lnSpc>
                <a:spcPct val="90000"/>
              </a:lnSpc>
              <a:spcBef>
                <a:spcPts val="48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Endişe</a:t>
            </a:r>
            <a:endParaRPr/>
          </a:p>
          <a:p>
            <a:pPr marL="342900" marR="0" lvl="0" indent="-342900" algn="l" rtl="0">
              <a:lnSpc>
                <a:spcPct val="90000"/>
              </a:lnSpc>
              <a:spcBef>
                <a:spcPts val="48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Yetersizlik</a:t>
            </a:r>
            <a:endParaRPr/>
          </a:p>
          <a:p>
            <a:pPr marL="342900" marR="0" lvl="0" indent="-342900" algn="l" rtl="0">
              <a:lnSpc>
                <a:spcPct val="90000"/>
              </a:lnSpc>
              <a:spcBef>
                <a:spcPts val="48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Suçluluk</a:t>
            </a:r>
            <a:endParaRPr/>
          </a:p>
          <a:p>
            <a:pPr marL="342900" marR="0" lvl="0" indent="-342900" algn="l" rtl="0">
              <a:lnSpc>
                <a:spcPct val="90000"/>
              </a:lnSpc>
              <a:spcBef>
                <a:spcPts val="48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Üzüntü</a:t>
            </a:r>
            <a:endParaRPr/>
          </a:p>
          <a:p>
            <a:pPr marL="342900" marR="0" lvl="0" indent="-342900" algn="l" rtl="0">
              <a:lnSpc>
                <a:spcPct val="90000"/>
              </a:lnSpc>
              <a:spcBef>
                <a:spcPts val="48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Acı</a:t>
            </a:r>
            <a:endParaRPr/>
          </a:p>
          <a:p>
            <a:pPr marL="342900" marR="0" lvl="0" indent="-342900" algn="l" rtl="0">
              <a:lnSpc>
                <a:spcPct val="90000"/>
              </a:lnSpc>
              <a:spcBef>
                <a:spcPts val="480"/>
              </a:spcBef>
              <a:spcAft>
                <a:spcPts val="0"/>
              </a:spcAft>
              <a:buClr>
                <a:schemeClr val="accent3"/>
              </a:buClr>
              <a:buSzPts val="2400"/>
              <a:buFont typeface="Calibri"/>
              <a:buChar char="•"/>
            </a:pPr>
            <a:r>
              <a:rPr lang="tr-TR" sz="2400" b="1">
                <a:solidFill>
                  <a:schemeClr val="accent3"/>
                </a:solidFill>
                <a:latin typeface="Calibri"/>
                <a:ea typeface="Calibri"/>
                <a:cs typeface="Calibri"/>
                <a:sym typeface="Calibri"/>
              </a:rPr>
              <a:t>Pişmanlık</a:t>
            </a:r>
            <a:endParaRPr/>
          </a:p>
        </p:txBody>
      </p:sp>
      <p:sp>
        <p:nvSpPr>
          <p:cNvPr id="270" name="Google Shape;270;p14"/>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271" name="Google Shape;271;p14"/>
          <p:cNvPicPr preferRelativeResize="0"/>
          <p:nvPr/>
        </p:nvPicPr>
        <p:blipFill rotWithShape="1">
          <a:blip r:embed="rId3">
            <a:alphaModFix/>
          </a:blip>
          <a:srcRect/>
          <a:stretch/>
        </p:blipFill>
        <p:spPr>
          <a:xfrm>
            <a:off x="6337680" y="1210292"/>
            <a:ext cx="4572000" cy="5064369"/>
          </a:xfrm>
          <a:prstGeom prst="rect">
            <a:avLst/>
          </a:prstGeom>
          <a:noFill/>
          <a:ln>
            <a:noFill/>
          </a:ln>
        </p:spPr>
      </p:pic>
      <p:pic>
        <p:nvPicPr>
          <p:cNvPr id="272" name="Google Shape;272;p14"/>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5"/>
          <p:cNvSpPr/>
          <p:nvPr/>
        </p:nvSpPr>
        <p:spPr>
          <a:xfrm>
            <a:off x="457472" y="2224421"/>
            <a:ext cx="5162843" cy="2080293"/>
          </a:xfrm>
          <a:prstGeom prst="cloudCallout">
            <a:avLst>
              <a:gd name="adj1" fmla="val -20833"/>
              <a:gd name="adj2" fmla="val 62500"/>
            </a:avLst>
          </a:prstGeom>
          <a:gradFill>
            <a:gsLst>
              <a:gs pos="0">
                <a:srgbClr val="F07B00"/>
              </a:gs>
              <a:gs pos="34000">
                <a:srgbClr val="EE7B00"/>
              </a:gs>
              <a:gs pos="70000">
                <a:srgbClr val="F77E00"/>
              </a:gs>
              <a:gs pos="100000">
                <a:srgbClr val="EE8307"/>
              </a:gs>
            </a:gsLst>
            <a:path path="circle">
              <a:fillToRect l="50000" t="50000" r="50000" b="50000"/>
            </a:path>
            <a:tileRect/>
          </a:gradFill>
          <a:ln w="12700"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None/>
            </a:pPr>
            <a:r>
              <a:rPr lang="tr-TR" sz="2600" b="1">
                <a:solidFill>
                  <a:schemeClr val="lt1"/>
                </a:solidFill>
                <a:latin typeface="Calibri"/>
                <a:ea typeface="Calibri"/>
                <a:cs typeface="Calibri"/>
                <a:sym typeface="Calibri"/>
              </a:rPr>
              <a:t>Kesin ve net bir şekilde tavrınızı gösterin.</a:t>
            </a:r>
            <a:endParaRPr sz="2600">
              <a:solidFill>
                <a:schemeClr val="lt1"/>
              </a:solidFill>
              <a:latin typeface="Calibri"/>
              <a:ea typeface="Calibri"/>
              <a:cs typeface="Calibri"/>
              <a:sym typeface="Calibri"/>
            </a:endParaRPr>
          </a:p>
        </p:txBody>
      </p:sp>
      <p:sp>
        <p:nvSpPr>
          <p:cNvPr id="278" name="Google Shape;278;p15"/>
          <p:cNvSpPr/>
          <p:nvPr/>
        </p:nvSpPr>
        <p:spPr>
          <a:xfrm>
            <a:off x="1261242" y="141890"/>
            <a:ext cx="8718146" cy="1649443"/>
          </a:xfrm>
          <a:prstGeom prst="homePlate">
            <a:avLst>
              <a:gd name="adj" fmla="val 50000"/>
            </a:avLst>
          </a:prstGeom>
          <a:gradFill>
            <a:gsLst>
              <a:gs pos="0">
                <a:srgbClr val="F0AF8D"/>
              </a:gs>
              <a:gs pos="45000">
                <a:srgbClr val="F4BCA0"/>
              </a:gs>
              <a:gs pos="100000">
                <a:srgbClr val="FDC2A5"/>
              </a:gs>
            </a:gsLst>
            <a:path path="circle">
              <a:fillToRect l="50000" t="50000" r="50000" b="50000"/>
            </a:path>
            <a:tileRect/>
          </a:gra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3200" b="1">
                <a:solidFill>
                  <a:schemeClr val="dk1"/>
                </a:solidFill>
                <a:latin typeface="Calibri"/>
                <a:ea typeface="Calibri"/>
                <a:cs typeface="Calibri"/>
                <a:sym typeface="Calibri"/>
              </a:rPr>
              <a:t>Zorbaca Davranışlara Karşı Neler Yapmalıyız ?</a:t>
            </a:r>
            <a:endParaRPr sz="3200">
              <a:solidFill>
                <a:schemeClr val="dk1"/>
              </a:solidFill>
              <a:latin typeface="Calibri"/>
              <a:ea typeface="Calibri"/>
              <a:cs typeface="Calibri"/>
              <a:sym typeface="Calibri"/>
            </a:endParaRPr>
          </a:p>
        </p:txBody>
      </p:sp>
      <p:sp>
        <p:nvSpPr>
          <p:cNvPr id="279" name="Google Shape;279;p15"/>
          <p:cNvSpPr/>
          <p:nvPr/>
        </p:nvSpPr>
        <p:spPr>
          <a:xfrm>
            <a:off x="5872776" y="2023919"/>
            <a:ext cx="6117020" cy="2409158"/>
          </a:xfrm>
          <a:prstGeom prst="cloudCallout">
            <a:avLst>
              <a:gd name="adj1" fmla="val -20833"/>
              <a:gd name="adj2" fmla="val 62500"/>
            </a:avLst>
          </a:prstGeom>
          <a:gradFill>
            <a:gsLst>
              <a:gs pos="0">
                <a:srgbClr val="B7A199"/>
              </a:gs>
              <a:gs pos="45000">
                <a:srgbClr val="C3AFAB"/>
              </a:gs>
              <a:gs pos="100000">
                <a:srgbClr val="CBB8B2"/>
              </a:gs>
            </a:gsLst>
            <a:path path="circle">
              <a:fillToRect l="50000" t="50000" r="50000" b="50000"/>
            </a:path>
            <a:tileRect/>
          </a:gradFill>
          <a:ln w="127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800">
                <a:solidFill>
                  <a:schemeClr val="dk1"/>
                </a:solidFill>
                <a:latin typeface="Calibri"/>
                <a:ea typeface="Calibri"/>
                <a:cs typeface="Calibri"/>
                <a:sym typeface="Calibri"/>
              </a:rPr>
              <a:t>Yüksek sesle </a:t>
            </a:r>
            <a:endParaRPr/>
          </a:p>
          <a:p>
            <a:pPr marL="0" marR="0" lvl="0" indent="0" algn="ctr" rtl="0">
              <a:spcBef>
                <a:spcPts val="0"/>
              </a:spcBef>
              <a:spcAft>
                <a:spcPts val="0"/>
              </a:spcAft>
              <a:buNone/>
            </a:pPr>
            <a:r>
              <a:rPr lang="tr-TR" sz="4800" b="1">
                <a:solidFill>
                  <a:srgbClr val="FF0000"/>
                </a:solidFill>
                <a:latin typeface="Calibri"/>
                <a:ea typeface="Calibri"/>
                <a:cs typeface="Calibri"/>
                <a:sym typeface="Calibri"/>
              </a:rPr>
              <a:t>((Hayır)) </a:t>
            </a:r>
            <a:endParaRPr/>
          </a:p>
          <a:p>
            <a:pPr marL="0" marR="0" lvl="0" indent="0" algn="ctr" rtl="0">
              <a:spcBef>
                <a:spcPts val="0"/>
              </a:spcBef>
              <a:spcAft>
                <a:spcPts val="0"/>
              </a:spcAft>
              <a:buNone/>
            </a:pPr>
            <a:r>
              <a:rPr lang="tr-TR" sz="2800">
                <a:solidFill>
                  <a:schemeClr val="dk1"/>
                </a:solidFill>
                <a:latin typeface="Calibri"/>
                <a:ea typeface="Calibri"/>
                <a:cs typeface="Calibri"/>
                <a:sym typeface="Calibri"/>
              </a:rPr>
              <a:t>diyerek zorbayı durdurun.</a:t>
            </a:r>
            <a:endParaRPr/>
          </a:p>
        </p:txBody>
      </p:sp>
      <p:sp>
        <p:nvSpPr>
          <p:cNvPr id="280" name="Google Shape;280;p15"/>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281" name="Google Shape;281;p15"/>
          <p:cNvPicPr preferRelativeResize="0"/>
          <p:nvPr/>
        </p:nvPicPr>
        <p:blipFill rotWithShape="1">
          <a:blip r:embed="rId3">
            <a:alphaModFix/>
          </a:blip>
          <a:srcRect/>
          <a:stretch/>
        </p:blipFill>
        <p:spPr>
          <a:xfrm>
            <a:off x="4169693" y="4296331"/>
            <a:ext cx="2619345" cy="2192337"/>
          </a:xfrm>
          <a:prstGeom prst="rect">
            <a:avLst/>
          </a:prstGeom>
          <a:noFill/>
          <a:ln>
            <a:noFill/>
          </a:ln>
        </p:spPr>
      </p:pic>
      <p:pic>
        <p:nvPicPr>
          <p:cNvPr id="282" name="Google Shape;282;p15"/>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6"/>
          <p:cNvSpPr/>
          <p:nvPr/>
        </p:nvSpPr>
        <p:spPr>
          <a:xfrm>
            <a:off x="315795" y="184667"/>
            <a:ext cx="6258911" cy="3693408"/>
          </a:xfrm>
          <a:prstGeom prst="cloudCallout">
            <a:avLst>
              <a:gd name="adj1" fmla="val -20833"/>
              <a:gd name="adj2" fmla="val 62500"/>
            </a:avLst>
          </a:prstGeom>
          <a:gradFill>
            <a:gsLst>
              <a:gs pos="0">
                <a:srgbClr val="C0B39F"/>
              </a:gs>
              <a:gs pos="45000">
                <a:srgbClr val="CBBFAF"/>
              </a:gs>
              <a:gs pos="100000">
                <a:srgbClr val="D3C8B5"/>
              </a:gs>
            </a:gsLst>
            <a:path path="circle">
              <a:fillToRect l="50000" t="50000" r="50000" b="50000"/>
            </a:path>
            <a:tileRect/>
          </a:gradFill>
          <a:ln w="127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3200">
                <a:solidFill>
                  <a:schemeClr val="dk1"/>
                </a:solidFill>
                <a:latin typeface="Calibri"/>
                <a:ea typeface="Calibri"/>
                <a:cs typeface="Calibri"/>
                <a:sym typeface="Calibri"/>
              </a:rPr>
              <a:t>Söylediklerini, yaptıklarını </a:t>
            </a:r>
            <a:r>
              <a:rPr lang="tr-TR" sz="4400" b="1">
                <a:solidFill>
                  <a:srgbClr val="FF0000"/>
                </a:solidFill>
                <a:latin typeface="Calibri"/>
                <a:ea typeface="Calibri"/>
                <a:cs typeface="Calibri"/>
                <a:sym typeface="Calibri"/>
              </a:rPr>
              <a:t>umursamayın</a:t>
            </a:r>
            <a:r>
              <a:rPr lang="tr-TR" sz="3200" b="1">
                <a:solidFill>
                  <a:schemeClr val="dk1"/>
                </a:solidFill>
                <a:latin typeface="Calibri"/>
                <a:ea typeface="Calibri"/>
                <a:cs typeface="Calibri"/>
                <a:sym typeface="Calibri"/>
              </a:rPr>
              <a:t> </a:t>
            </a:r>
            <a:endParaRPr/>
          </a:p>
          <a:p>
            <a:pPr marL="0" marR="0" lvl="0" indent="0" algn="ctr" rtl="0">
              <a:spcBef>
                <a:spcPts val="0"/>
              </a:spcBef>
              <a:spcAft>
                <a:spcPts val="0"/>
              </a:spcAft>
              <a:buNone/>
            </a:pPr>
            <a:r>
              <a:rPr lang="tr-TR" sz="3200">
                <a:solidFill>
                  <a:schemeClr val="dk1"/>
                </a:solidFill>
                <a:latin typeface="Calibri"/>
                <a:ea typeface="Calibri"/>
                <a:cs typeface="Calibri"/>
                <a:sym typeface="Calibri"/>
              </a:rPr>
              <a:t>kendinizi başka şeylerle meşgul edin.</a:t>
            </a:r>
            <a:endParaRPr/>
          </a:p>
        </p:txBody>
      </p:sp>
      <p:sp>
        <p:nvSpPr>
          <p:cNvPr id="288" name="Google Shape;288;p16"/>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289" name="Google Shape;289;p16"/>
          <p:cNvPicPr preferRelativeResize="0"/>
          <p:nvPr/>
        </p:nvPicPr>
        <p:blipFill rotWithShape="1">
          <a:blip r:embed="rId3">
            <a:alphaModFix/>
          </a:blip>
          <a:srcRect/>
          <a:stretch/>
        </p:blipFill>
        <p:spPr>
          <a:xfrm>
            <a:off x="5479366" y="2009894"/>
            <a:ext cx="6995160" cy="4663440"/>
          </a:xfrm>
          <a:prstGeom prst="rect">
            <a:avLst/>
          </a:prstGeom>
          <a:noFill/>
          <a:ln>
            <a:noFill/>
          </a:ln>
        </p:spPr>
      </p:pic>
      <p:pic>
        <p:nvPicPr>
          <p:cNvPr id="290" name="Google Shape;290;p16"/>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7"/>
          <p:cNvSpPr/>
          <p:nvPr/>
        </p:nvSpPr>
        <p:spPr>
          <a:xfrm>
            <a:off x="6432331" y="1071247"/>
            <a:ext cx="5447500" cy="1770427"/>
          </a:xfrm>
          <a:prstGeom prst="cloudCallout">
            <a:avLst>
              <a:gd name="adj1" fmla="val -20833"/>
              <a:gd name="adj2" fmla="val 62500"/>
            </a:avLst>
          </a:prstGeom>
          <a:gradFill>
            <a:gsLst>
              <a:gs pos="0">
                <a:srgbClr val="F0AF8D"/>
              </a:gs>
              <a:gs pos="45000">
                <a:srgbClr val="F4BCA0"/>
              </a:gs>
              <a:gs pos="100000">
                <a:srgbClr val="FDC2A5"/>
              </a:gs>
            </a:gsLst>
            <a:path path="circle">
              <a:fillToRect l="50000" t="50000" r="50000" b="50000"/>
            </a:path>
            <a:tileRect/>
          </a:gra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800" b="1">
                <a:solidFill>
                  <a:srgbClr val="FF0000"/>
                </a:solidFill>
                <a:latin typeface="Calibri"/>
                <a:ea typeface="Calibri"/>
                <a:cs typeface="Calibri"/>
                <a:sym typeface="Calibri"/>
              </a:rPr>
              <a:t>Şiddete maruz kaldığın ortamı terk et.</a:t>
            </a:r>
            <a:endParaRPr/>
          </a:p>
        </p:txBody>
      </p:sp>
      <p:sp>
        <p:nvSpPr>
          <p:cNvPr id="296" name="Google Shape;296;p17"/>
          <p:cNvSpPr/>
          <p:nvPr/>
        </p:nvSpPr>
        <p:spPr>
          <a:xfrm>
            <a:off x="6274676" y="3359952"/>
            <a:ext cx="5762810" cy="2532515"/>
          </a:xfrm>
          <a:prstGeom prst="cloudCallout">
            <a:avLst>
              <a:gd name="adj1" fmla="val -20833"/>
              <a:gd name="adj2" fmla="val 62500"/>
            </a:avLst>
          </a:prstGeom>
          <a:gradFill>
            <a:gsLst>
              <a:gs pos="0">
                <a:srgbClr val="B7A199"/>
              </a:gs>
              <a:gs pos="45000">
                <a:srgbClr val="C3AFAB"/>
              </a:gs>
              <a:gs pos="100000">
                <a:srgbClr val="CBB8B2"/>
              </a:gs>
            </a:gsLst>
            <a:path path="circle">
              <a:fillToRect l="50000" t="50000" r="50000" b="50000"/>
            </a:path>
            <a:tileRect/>
          </a:gradFill>
          <a:ln w="127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400">
                <a:solidFill>
                  <a:schemeClr val="dk1"/>
                </a:solidFill>
                <a:latin typeface="Calibri"/>
                <a:ea typeface="Calibri"/>
                <a:cs typeface="Calibri"/>
                <a:sym typeface="Calibri"/>
              </a:rPr>
              <a:t>Güvendiğin birine </a:t>
            </a:r>
            <a:r>
              <a:rPr lang="tr-TR" sz="2400">
                <a:solidFill>
                  <a:srgbClr val="FF0000"/>
                </a:solidFill>
                <a:latin typeface="Calibri"/>
                <a:ea typeface="Calibri"/>
                <a:cs typeface="Calibri"/>
                <a:sym typeface="Calibri"/>
              </a:rPr>
              <a:t>(Öğretmen, aile vb. ) </a:t>
            </a:r>
            <a:r>
              <a:rPr lang="tr-TR" sz="2400">
                <a:solidFill>
                  <a:schemeClr val="dk1"/>
                </a:solidFill>
                <a:latin typeface="Calibri"/>
                <a:ea typeface="Calibri"/>
                <a:cs typeface="Calibri"/>
                <a:sym typeface="Calibri"/>
              </a:rPr>
              <a:t>haber ver, yardım iste… </a:t>
            </a:r>
            <a:endParaRPr/>
          </a:p>
        </p:txBody>
      </p:sp>
      <p:sp>
        <p:nvSpPr>
          <p:cNvPr id="297" name="Google Shape;297;p17"/>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298" name="Google Shape;298;p17"/>
          <p:cNvPicPr preferRelativeResize="0"/>
          <p:nvPr/>
        </p:nvPicPr>
        <p:blipFill rotWithShape="1">
          <a:blip r:embed="rId3">
            <a:alphaModFix/>
          </a:blip>
          <a:srcRect/>
          <a:stretch/>
        </p:blipFill>
        <p:spPr>
          <a:xfrm>
            <a:off x="243840" y="425669"/>
            <a:ext cx="5852160" cy="5328017"/>
          </a:xfrm>
          <a:prstGeom prst="rect">
            <a:avLst/>
          </a:prstGeom>
          <a:noFill/>
          <a:ln>
            <a:noFill/>
          </a:ln>
        </p:spPr>
      </p:pic>
      <p:pic>
        <p:nvPicPr>
          <p:cNvPr id="299" name="Google Shape;299;p17"/>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p:nvPr/>
        </p:nvSpPr>
        <p:spPr>
          <a:xfrm>
            <a:off x="331076" y="583324"/>
            <a:ext cx="5912070" cy="2632842"/>
          </a:xfrm>
          <a:prstGeom prst="wave">
            <a:avLst>
              <a:gd name="adj1" fmla="val 12500"/>
              <a:gd name="adj2" fmla="val 0"/>
            </a:avLst>
          </a:prstGeom>
          <a:gradFill>
            <a:gsLst>
              <a:gs pos="0">
                <a:srgbClr val="BDF295"/>
              </a:gs>
              <a:gs pos="50000">
                <a:srgbClr val="D5F5BE"/>
              </a:gs>
              <a:gs pos="100000">
                <a:srgbClr val="EAFADE"/>
              </a:gs>
            </a:gsLst>
            <a:lin ang="2700000" scaled="0"/>
          </a:gra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0"/>
              </a:spcBef>
              <a:spcAft>
                <a:spcPts val="0"/>
              </a:spcAft>
              <a:buClr>
                <a:schemeClr val="accent1"/>
              </a:buClr>
              <a:buSzPts val="2400"/>
              <a:buFont typeface="Arial"/>
              <a:buChar char="•"/>
            </a:pPr>
            <a:r>
              <a:rPr lang="tr-TR" sz="2400" b="1">
                <a:solidFill>
                  <a:schemeClr val="accent1"/>
                </a:solidFill>
                <a:latin typeface="Calibri"/>
                <a:ea typeface="Calibri"/>
                <a:cs typeface="Calibri"/>
                <a:sym typeface="Calibri"/>
              </a:rPr>
              <a:t>Olayları GİZLEME       </a:t>
            </a:r>
            <a:endParaRPr/>
          </a:p>
          <a:p>
            <a:pPr marL="342900" marR="0" lvl="0" indent="-342900" algn="ctr" rtl="0">
              <a:spcBef>
                <a:spcPts val="0"/>
              </a:spcBef>
              <a:spcAft>
                <a:spcPts val="0"/>
              </a:spcAft>
              <a:buClr>
                <a:schemeClr val="accent1"/>
              </a:buClr>
              <a:buSzPts val="2400"/>
              <a:buFont typeface="Arial"/>
              <a:buChar char="•"/>
            </a:pPr>
            <a:r>
              <a:rPr lang="tr-TR" sz="2400" b="1">
                <a:solidFill>
                  <a:schemeClr val="accent1"/>
                </a:solidFill>
                <a:latin typeface="Calibri"/>
                <a:ea typeface="Calibri"/>
                <a:cs typeface="Calibri"/>
                <a:sym typeface="Calibri"/>
              </a:rPr>
              <a:t>Zorbaya YARDIMCI OLMA</a:t>
            </a:r>
            <a:endParaRPr/>
          </a:p>
          <a:p>
            <a:pPr marL="342900" marR="0" lvl="0" indent="-342900" algn="l" rtl="0">
              <a:spcBef>
                <a:spcPts val="0"/>
              </a:spcBef>
              <a:spcAft>
                <a:spcPts val="0"/>
              </a:spcAft>
              <a:buClr>
                <a:schemeClr val="accent1"/>
              </a:buClr>
              <a:buSzPts val="2400"/>
              <a:buFont typeface="Arial"/>
              <a:buChar char="•"/>
            </a:pPr>
            <a:r>
              <a:rPr lang="tr-TR" sz="2400" b="1">
                <a:solidFill>
                  <a:schemeClr val="accent1"/>
                </a:solidFill>
                <a:latin typeface="Calibri"/>
                <a:ea typeface="Calibri"/>
                <a:cs typeface="Calibri"/>
                <a:sym typeface="Calibri"/>
              </a:rPr>
              <a:t>  Gizlilik, zorbaların SİLAHIDIR.</a:t>
            </a:r>
            <a:endParaRPr/>
          </a:p>
          <a:p>
            <a:pPr marL="342900" marR="0" lvl="0" indent="-190500" algn="ctr" rtl="0">
              <a:spcBef>
                <a:spcPts val="0"/>
              </a:spcBef>
              <a:spcAft>
                <a:spcPts val="0"/>
              </a:spcAft>
              <a:buClr>
                <a:schemeClr val="dk1"/>
              </a:buClr>
              <a:buSzPts val="2400"/>
              <a:buFont typeface="Arial"/>
              <a:buNone/>
            </a:pPr>
            <a:endParaRPr sz="2400" b="1">
              <a:solidFill>
                <a:srgbClr val="002060"/>
              </a:solidFill>
              <a:latin typeface="Calibri"/>
              <a:ea typeface="Calibri"/>
              <a:cs typeface="Calibri"/>
              <a:sym typeface="Calibri"/>
            </a:endParaRPr>
          </a:p>
        </p:txBody>
      </p:sp>
      <p:sp>
        <p:nvSpPr>
          <p:cNvPr id="305" name="Google Shape;305;p18"/>
          <p:cNvSpPr/>
          <p:nvPr/>
        </p:nvSpPr>
        <p:spPr>
          <a:xfrm rot="-1114311">
            <a:off x="757054" y="3646443"/>
            <a:ext cx="7329008" cy="1909487"/>
          </a:xfrm>
          <a:prstGeom prst="stripedRightArrow">
            <a:avLst>
              <a:gd name="adj1" fmla="val 50000"/>
              <a:gd name="adj2" fmla="val 50000"/>
            </a:avLst>
          </a:prstGeom>
          <a:gradFill>
            <a:gsLst>
              <a:gs pos="0">
                <a:srgbClr val="D69E93"/>
              </a:gs>
              <a:gs pos="45000">
                <a:srgbClr val="DDAEA5"/>
              </a:gs>
              <a:gs pos="100000">
                <a:srgbClr val="E6B5AA"/>
              </a:gs>
            </a:gsLst>
            <a:path path="circle">
              <a:fillToRect l="50000" t="50000" r="50000" b="50000"/>
            </a:path>
            <a:tileRect/>
          </a:gra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800" b="1">
                <a:solidFill>
                  <a:schemeClr val="dk1"/>
                </a:solidFill>
                <a:latin typeface="Calibri"/>
                <a:ea typeface="Calibri"/>
                <a:cs typeface="Calibri"/>
                <a:sym typeface="Calibri"/>
              </a:rPr>
              <a:t>Rehber Öğretmeni Ya da Sınıf Öğretmeninden </a:t>
            </a:r>
            <a:r>
              <a:rPr lang="tr-TR" sz="2800" b="1">
                <a:solidFill>
                  <a:srgbClr val="FF0000"/>
                </a:solidFill>
                <a:latin typeface="Calibri"/>
                <a:ea typeface="Calibri"/>
                <a:cs typeface="Calibri"/>
                <a:sym typeface="Calibri"/>
              </a:rPr>
              <a:t>Yardım İste</a:t>
            </a:r>
            <a:endParaRPr/>
          </a:p>
        </p:txBody>
      </p:sp>
      <p:sp>
        <p:nvSpPr>
          <p:cNvPr id="306" name="Google Shape;306;p18"/>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307" name="Google Shape;307;p18"/>
          <p:cNvPicPr preferRelativeResize="0"/>
          <p:nvPr/>
        </p:nvPicPr>
        <p:blipFill rotWithShape="1">
          <a:blip r:embed="rId3">
            <a:alphaModFix/>
          </a:blip>
          <a:srcRect/>
          <a:stretch/>
        </p:blipFill>
        <p:spPr>
          <a:xfrm>
            <a:off x="7891975" y="184667"/>
            <a:ext cx="4151142" cy="5695628"/>
          </a:xfrm>
          <a:prstGeom prst="rect">
            <a:avLst/>
          </a:prstGeom>
          <a:noFill/>
          <a:ln>
            <a:noFill/>
          </a:ln>
        </p:spPr>
      </p:pic>
      <p:pic>
        <p:nvPicPr>
          <p:cNvPr id="308" name="Google Shape;308;p18"/>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315" name="Google Shape;315;p19"/>
          <p:cNvGrpSpPr/>
          <p:nvPr/>
        </p:nvGrpSpPr>
        <p:grpSpPr>
          <a:xfrm>
            <a:off x="2390475" y="390068"/>
            <a:ext cx="7014950" cy="862555"/>
            <a:chOff x="0" y="0"/>
            <a:chExt cx="7014950" cy="862555"/>
          </a:xfrm>
        </p:grpSpPr>
        <p:sp>
          <p:nvSpPr>
            <p:cNvPr id="316" name="Google Shape;316;p19"/>
            <p:cNvSpPr/>
            <p:nvPr/>
          </p:nvSpPr>
          <p:spPr>
            <a:xfrm>
              <a:off x="0" y="0"/>
              <a:ext cx="7014950" cy="862555"/>
            </a:xfrm>
            <a:prstGeom prst="roundRect">
              <a:avLst>
                <a:gd name="adj" fmla="val 16667"/>
              </a:avLst>
            </a:prstGeom>
            <a:solidFill>
              <a:srgbClr val="BEC5B6"/>
            </a:solidFill>
            <a:ln w="127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txBox="1"/>
            <p:nvPr/>
          </p:nvSpPr>
          <p:spPr>
            <a:xfrm>
              <a:off x="42106" y="42106"/>
              <a:ext cx="6930738" cy="778343"/>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tr-TR" sz="3200">
                  <a:solidFill>
                    <a:schemeClr val="dk1"/>
                  </a:solidFill>
                  <a:latin typeface="Calibri"/>
                  <a:ea typeface="Calibri"/>
                  <a:cs typeface="Calibri"/>
                  <a:sym typeface="Calibri"/>
                </a:rPr>
                <a:t>Önünde Zorbaca Davranan Bir Arkadaşın Varsa !!!</a:t>
              </a:r>
              <a:endParaRPr/>
            </a:p>
          </p:txBody>
        </p:sp>
      </p:grpSp>
      <p:sp>
        <p:nvSpPr>
          <p:cNvPr id="318" name="Google Shape;318;p19"/>
          <p:cNvSpPr/>
          <p:nvPr/>
        </p:nvSpPr>
        <p:spPr>
          <a:xfrm>
            <a:off x="5781821" y="1466241"/>
            <a:ext cx="5934222" cy="4803254"/>
          </a:xfrm>
          <a:prstGeom prst="parallelogram">
            <a:avLst>
              <a:gd name="adj" fmla="val 25000"/>
            </a:avLst>
          </a:prstGeom>
          <a:gradFill>
            <a:gsLst>
              <a:gs pos="0">
                <a:srgbClr val="EDEAC9"/>
              </a:gs>
              <a:gs pos="50000">
                <a:srgbClr val="F3F1DB"/>
              </a:gs>
              <a:gs pos="100000">
                <a:srgbClr val="F9F7EC"/>
              </a:gs>
            </a:gsLst>
            <a:lin ang="2700000" scaled="0"/>
          </a:gra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spcBef>
                <a:spcPts val="0"/>
              </a:spcBef>
              <a:spcAft>
                <a:spcPts val="0"/>
              </a:spcAft>
              <a:buClr>
                <a:schemeClr val="dk1"/>
              </a:buClr>
              <a:buSzPts val="3200"/>
              <a:buFont typeface="Calibri"/>
              <a:buAutoNum type="arabicPeriod"/>
            </a:pPr>
            <a:r>
              <a:rPr lang="tr-TR" sz="3200">
                <a:solidFill>
                  <a:schemeClr val="dk1"/>
                </a:solidFill>
                <a:latin typeface="Calibri"/>
                <a:ea typeface="Calibri"/>
                <a:cs typeface="Calibri"/>
                <a:sym typeface="Calibri"/>
              </a:rPr>
              <a:t>Zorbaya</a:t>
            </a:r>
            <a:r>
              <a:rPr lang="tr-TR" sz="3200">
                <a:solidFill>
                  <a:srgbClr val="C00000"/>
                </a:solidFill>
                <a:latin typeface="Calibri"/>
                <a:ea typeface="Calibri"/>
                <a:cs typeface="Calibri"/>
                <a:sym typeface="Calibri"/>
              </a:rPr>
              <a:t> «DUR «</a:t>
            </a:r>
            <a:r>
              <a:rPr lang="tr-TR" sz="3200">
                <a:solidFill>
                  <a:schemeClr val="dk1"/>
                </a:solidFill>
                <a:latin typeface="Calibri"/>
                <a:ea typeface="Calibri"/>
                <a:cs typeface="Calibri"/>
                <a:sym typeface="Calibri"/>
              </a:rPr>
              <a:t>de</a:t>
            </a:r>
            <a:endParaRPr/>
          </a:p>
          <a:p>
            <a:pPr marL="457200" marR="0" lvl="0" indent="-457200" algn="l" rtl="0">
              <a:spcBef>
                <a:spcPts val="0"/>
              </a:spcBef>
              <a:spcAft>
                <a:spcPts val="0"/>
              </a:spcAft>
              <a:buClr>
                <a:srgbClr val="C00000"/>
              </a:buClr>
              <a:buSzPts val="3200"/>
              <a:buFont typeface="Calibri"/>
              <a:buAutoNum type="arabicPeriod"/>
            </a:pPr>
            <a:r>
              <a:rPr lang="tr-TR" sz="3200">
                <a:solidFill>
                  <a:srgbClr val="C00000"/>
                </a:solidFill>
                <a:latin typeface="Calibri"/>
                <a:ea typeface="Calibri"/>
                <a:cs typeface="Calibri"/>
                <a:sym typeface="Calibri"/>
              </a:rPr>
              <a:t>«Destek» </a:t>
            </a:r>
            <a:r>
              <a:rPr lang="tr-TR" sz="3200">
                <a:solidFill>
                  <a:schemeClr val="dk1"/>
                </a:solidFill>
                <a:latin typeface="Calibri"/>
                <a:ea typeface="Calibri"/>
                <a:cs typeface="Calibri"/>
                <a:sym typeface="Calibri"/>
              </a:rPr>
              <a:t>Ol</a:t>
            </a:r>
            <a:endParaRPr/>
          </a:p>
          <a:p>
            <a:pPr marL="457200" marR="0" lvl="0" indent="-457200" algn="l" rtl="0">
              <a:spcBef>
                <a:spcPts val="0"/>
              </a:spcBef>
              <a:spcAft>
                <a:spcPts val="0"/>
              </a:spcAft>
              <a:buClr>
                <a:srgbClr val="C00000"/>
              </a:buClr>
              <a:buSzPts val="3200"/>
              <a:buFont typeface="Calibri"/>
              <a:buAutoNum type="arabicPeriod"/>
            </a:pPr>
            <a:r>
              <a:rPr lang="tr-TR" sz="3200">
                <a:solidFill>
                  <a:srgbClr val="C00000"/>
                </a:solidFill>
                <a:latin typeface="Calibri"/>
                <a:ea typeface="Calibri"/>
                <a:cs typeface="Calibri"/>
                <a:sym typeface="Calibri"/>
              </a:rPr>
              <a:t>«Ortamdan Uzaklaştır»</a:t>
            </a:r>
            <a:endParaRPr/>
          </a:p>
        </p:txBody>
      </p:sp>
      <p:sp>
        <p:nvSpPr>
          <p:cNvPr id="319" name="Google Shape;319;p19"/>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320" name="Google Shape;320;p19"/>
          <p:cNvPicPr preferRelativeResize="0"/>
          <p:nvPr/>
        </p:nvPicPr>
        <p:blipFill rotWithShape="1">
          <a:blip r:embed="rId3">
            <a:alphaModFix/>
          </a:blip>
          <a:srcRect/>
          <a:stretch/>
        </p:blipFill>
        <p:spPr>
          <a:xfrm>
            <a:off x="475957" y="1361165"/>
            <a:ext cx="4644683" cy="4908329"/>
          </a:xfrm>
          <a:prstGeom prst="rect">
            <a:avLst/>
          </a:prstGeom>
          <a:noFill/>
          <a:ln>
            <a:noFill/>
          </a:ln>
        </p:spPr>
      </p:pic>
      <p:pic>
        <p:nvPicPr>
          <p:cNvPr id="321" name="Google Shape;321;p19"/>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2"/>
          <p:cNvGrpSpPr/>
          <p:nvPr/>
        </p:nvGrpSpPr>
        <p:grpSpPr>
          <a:xfrm>
            <a:off x="1454331" y="403683"/>
            <a:ext cx="9144000" cy="1319175"/>
            <a:chOff x="0" y="335446"/>
            <a:chExt cx="9144000" cy="1319175"/>
          </a:xfrm>
        </p:grpSpPr>
        <p:sp>
          <p:nvSpPr>
            <p:cNvPr id="120" name="Google Shape;120;p2"/>
            <p:cNvSpPr/>
            <p:nvPr/>
          </p:nvSpPr>
          <p:spPr>
            <a:xfrm>
              <a:off x="0" y="335446"/>
              <a:ext cx="9144000" cy="1319175"/>
            </a:xfrm>
            <a:prstGeom prst="roundRect">
              <a:avLst>
                <a:gd name="adj" fmla="val 16667"/>
              </a:avLst>
            </a:prstGeom>
            <a:solidFill>
              <a:srgbClr val="AA4C24"/>
            </a:soli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txBox="1"/>
            <p:nvPr/>
          </p:nvSpPr>
          <p:spPr>
            <a:xfrm>
              <a:off x="64397" y="399843"/>
              <a:ext cx="9015206" cy="1190381"/>
            </a:xfrm>
            <a:prstGeom prst="rect">
              <a:avLst/>
            </a:prstGeom>
            <a:noFill/>
            <a:ln>
              <a:noFill/>
            </a:ln>
          </p:spPr>
          <p:txBody>
            <a:bodyPr spcFirstLastPara="1" wrap="square" lIns="209550" tIns="209550" rIns="209550" bIns="209550" anchor="ctr" anchorCtr="0">
              <a:noAutofit/>
            </a:bodyPr>
            <a:lstStyle/>
            <a:p>
              <a:pPr marL="0" marR="0" lvl="0" indent="0" algn="ctr" rtl="0">
                <a:lnSpc>
                  <a:spcPct val="90000"/>
                </a:lnSpc>
                <a:spcBef>
                  <a:spcPts val="0"/>
                </a:spcBef>
                <a:spcAft>
                  <a:spcPts val="0"/>
                </a:spcAft>
                <a:buClr>
                  <a:schemeClr val="lt1"/>
                </a:buClr>
                <a:buSzPts val="5500"/>
                <a:buFont typeface="Calibri"/>
                <a:buNone/>
              </a:pPr>
              <a:r>
                <a:rPr lang="tr-TR" sz="5500" b="1" i="0" u="none" strike="noStrike" cap="none">
                  <a:solidFill>
                    <a:schemeClr val="lt1"/>
                  </a:solidFill>
                  <a:latin typeface="Calibri"/>
                  <a:ea typeface="Calibri"/>
                  <a:cs typeface="Calibri"/>
                  <a:sym typeface="Calibri"/>
                </a:rPr>
                <a:t>ŞİDDET VE AKRAN ZORBALIĞI</a:t>
              </a:r>
              <a:endParaRPr/>
            </a:p>
          </p:txBody>
        </p:sp>
      </p:grpSp>
      <p:sp>
        <p:nvSpPr>
          <p:cNvPr id="122" name="Google Shape;122;p2"/>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Rehberlikmerkezim.com</a:t>
            </a:r>
            <a:endParaRPr/>
          </a:p>
        </p:txBody>
      </p:sp>
      <p:pic>
        <p:nvPicPr>
          <p:cNvPr id="123" name="Google Shape;123;p2"/>
          <p:cNvPicPr preferRelativeResize="0"/>
          <p:nvPr/>
        </p:nvPicPr>
        <p:blipFill rotWithShape="1">
          <a:blip r:embed="rId3">
            <a:alphaModFix/>
          </a:blip>
          <a:srcRect/>
          <a:stretch/>
        </p:blipFill>
        <p:spPr>
          <a:xfrm>
            <a:off x="848751" y="2261610"/>
            <a:ext cx="4890868" cy="3688314"/>
          </a:xfrm>
          <a:prstGeom prst="rect">
            <a:avLst/>
          </a:prstGeom>
          <a:noFill/>
          <a:ln>
            <a:noFill/>
          </a:ln>
        </p:spPr>
      </p:pic>
      <p:pic>
        <p:nvPicPr>
          <p:cNvPr id="124" name="Google Shape;124;p2"/>
          <p:cNvPicPr preferRelativeResize="0"/>
          <p:nvPr/>
        </p:nvPicPr>
        <p:blipFill rotWithShape="1">
          <a:blip r:embed="rId4">
            <a:alphaModFix/>
          </a:blip>
          <a:srcRect/>
          <a:stretch/>
        </p:blipFill>
        <p:spPr>
          <a:xfrm>
            <a:off x="6395306" y="2261609"/>
            <a:ext cx="4675968" cy="3688313"/>
          </a:xfrm>
          <a:prstGeom prst="rect">
            <a:avLst/>
          </a:prstGeom>
          <a:noFill/>
          <a:ln>
            <a:noFill/>
          </a:ln>
        </p:spPr>
      </p:pic>
      <p:pic>
        <p:nvPicPr>
          <p:cNvPr id="125" name="Google Shape;125;p2"/>
          <p:cNvPicPr preferRelativeResize="0"/>
          <p:nvPr/>
        </p:nvPicPr>
        <p:blipFill rotWithShape="1">
          <a:blip r:embed="rId5">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0"/>
          <p:cNvSpPr/>
          <p:nvPr/>
        </p:nvSpPr>
        <p:spPr>
          <a:xfrm>
            <a:off x="5202619" y="1529255"/>
            <a:ext cx="6731875" cy="4379176"/>
          </a:xfrm>
          <a:prstGeom prst="parallelogram">
            <a:avLst>
              <a:gd name="adj" fmla="val 25000"/>
            </a:avLst>
          </a:prstGeom>
          <a:gradFill>
            <a:gsLst>
              <a:gs pos="0">
                <a:srgbClr val="E0E3DB"/>
              </a:gs>
              <a:gs pos="50000">
                <a:srgbClr val="EAEDE6"/>
              </a:gs>
              <a:gs pos="100000">
                <a:srgbClr val="F4F5F2"/>
              </a:gs>
            </a:gsLst>
            <a:lin ang="2700000" scaled="0"/>
          </a:gra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2400" b="1">
                <a:solidFill>
                  <a:schemeClr val="dk1"/>
                </a:solidFill>
                <a:latin typeface="Calibri"/>
                <a:ea typeface="Calibri"/>
                <a:cs typeface="Calibri"/>
                <a:sym typeface="Calibri"/>
              </a:rPr>
              <a:t>5. Bir Yetişkin </a:t>
            </a:r>
            <a:r>
              <a:rPr lang="tr-TR" sz="2400" b="1">
                <a:solidFill>
                  <a:srgbClr val="C00000"/>
                </a:solidFill>
                <a:latin typeface="Calibri"/>
                <a:ea typeface="Calibri"/>
                <a:cs typeface="Calibri"/>
                <a:sym typeface="Calibri"/>
              </a:rPr>
              <a:t>«Çağır»</a:t>
            </a:r>
            <a:br>
              <a:rPr lang="tr-TR" sz="2400" b="1">
                <a:solidFill>
                  <a:srgbClr val="C00000"/>
                </a:solidFill>
                <a:latin typeface="Calibri"/>
                <a:ea typeface="Calibri"/>
                <a:cs typeface="Calibri"/>
                <a:sym typeface="Calibri"/>
              </a:rPr>
            </a:br>
            <a:r>
              <a:rPr lang="tr-TR" sz="2400" b="1">
                <a:solidFill>
                  <a:schemeClr val="dk1"/>
                </a:solidFill>
                <a:latin typeface="Calibri"/>
                <a:ea typeface="Calibri"/>
                <a:cs typeface="Calibri"/>
                <a:sym typeface="Calibri"/>
              </a:rPr>
              <a:t>6. Zorbaya </a:t>
            </a:r>
            <a:r>
              <a:rPr lang="tr-TR" sz="2400" b="1">
                <a:solidFill>
                  <a:srgbClr val="C00000"/>
                </a:solidFill>
                <a:latin typeface="Calibri"/>
                <a:ea typeface="Calibri"/>
                <a:cs typeface="Calibri"/>
                <a:sym typeface="Calibri"/>
              </a:rPr>
              <a:t>«Gülümseme»</a:t>
            </a:r>
            <a:endParaRPr/>
          </a:p>
          <a:p>
            <a:pPr marL="0" marR="0" lvl="0" indent="0" algn="l" rtl="0">
              <a:spcBef>
                <a:spcPts val="0"/>
              </a:spcBef>
              <a:spcAft>
                <a:spcPts val="0"/>
              </a:spcAft>
              <a:buNone/>
            </a:pPr>
            <a:r>
              <a:rPr lang="tr-TR" sz="2400" b="1">
                <a:solidFill>
                  <a:schemeClr val="dk1"/>
                </a:solidFill>
                <a:latin typeface="Calibri"/>
                <a:ea typeface="Calibri"/>
                <a:cs typeface="Calibri"/>
                <a:sym typeface="Calibri"/>
              </a:rPr>
              <a:t>7. </a:t>
            </a:r>
            <a:r>
              <a:rPr lang="tr-TR" sz="2400" b="1">
                <a:solidFill>
                  <a:srgbClr val="C00000"/>
                </a:solidFill>
                <a:latin typeface="Calibri"/>
                <a:ea typeface="Calibri"/>
                <a:cs typeface="Calibri"/>
                <a:sym typeface="Calibri"/>
              </a:rPr>
              <a:t>Yalnız ve mutsuz kişilerle arkadaş ol!</a:t>
            </a:r>
            <a:endParaRPr/>
          </a:p>
          <a:p>
            <a:pPr marL="0" marR="0" lvl="0" indent="0" algn="l" rtl="0">
              <a:spcBef>
                <a:spcPts val="0"/>
              </a:spcBef>
              <a:spcAft>
                <a:spcPts val="0"/>
              </a:spcAft>
              <a:buNone/>
            </a:pPr>
            <a:r>
              <a:rPr lang="tr-TR" sz="2400" b="1">
                <a:solidFill>
                  <a:schemeClr val="dk1"/>
                </a:solidFill>
                <a:latin typeface="Calibri"/>
                <a:ea typeface="Calibri"/>
                <a:cs typeface="Calibri"/>
                <a:sym typeface="Calibri"/>
              </a:rPr>
              <a:t>8. </a:t>
            </a:r>
            <a:r>
              <a:rPr lang="tr-TR" sz="2400" b="1">
                <a:solidFill>
                  <a:srgbClr val="C00000"/>
                </a:solidFill>
                <a:latin typeface="Calibri"/>
                <a:ea typeface="Calibri"/>
                <a:cs typeface="Calibri"/>
                <a:sym typeface="Calibri"/>
              </a:rPr>
              <a:t>«Sessiz kalma!»</a:t>
            </a:r>
            <a:br>
              <a:rPr lang="tr-TR" sz="2400" b="1">
                <a:solidFill>
                  <a:srgbClr val="C00000"/>
                </a:solidFill>
                <a:latin typeface="Calibri"/>
                <a:ea typeface="Calibri"/>
                <a:cs typeface="Calibri"/>
                <a:sym typeface="Calibri"/>
              </a:rPr>
            </a:br>
            <a:r>
              <a:rPr lang="tr-TR" sz="2400" b="1">
                <a:solidFill>
                  <a:schemeClr val="dk1"/>
                </a:solidFill>
                <a:latin typeface="Calibri"/>
                <a:ea typeface="Calibri"/>
                <a:cs typeface="Calibri"/>
                <a:sym typeface="Calibri"/>
              </a:rPr>
              <a:t>9.Zorbalıkla </a:t>
            </a:r>
            <a:r>
              <a:rPr lang="tr-TR" sz="2400" b="1">
                <a:solidFill>
                  <a:srgbClr val="C00000"/>
                </a:solidFill>
                <a:latin typeface="Calibri"/>
                <a:ea typeface="Calibri"/>
                <a:cs typeface="Calibri"/>
                <a:sym typeface="Calibri"/>
              </a:rPr>
              <a:t>«Herkes Karşılaşabilir»</a:t>
            </a:r>
            <a:endParaRPr sz="2400">
              <a:solidFill>
                <a:srgbClr val="C00000"/>
              </a:solidFill>
              <a:latin typeface="Calibri"/>
              <a:ea typeface="Calibri"/>
              <a:cs typeface="Calibri"/>
              <a:sym typeface="Calibri"/>
            </a:endParaRPr>
          </a:p>
        </p:txBody>
      </p:sp>
      <p:sp>
        <p:nvSpPr>
          <p:cNvPr id="329" name="Google Shape;329;p20"/>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330" name="Google Shape;330;p20"/>
          <p:cNvPicPr preferRelativeResize="0"/>
          <p:nvPr/>
        </p:nvPicPr>
        <p:blipFill rotWithShape="1">
          <a:blip r:embed="rId3">
            <a:alphaModFix/>
          </a:blip>
          <a:srcRect/>
          <a:stretch/>
        </p:blipFill>
        <p:spPr>
          <a:xfrm>
            <a:off x="924951" y="703384"/>
            <a:ext cx="3945988" cy="3945988"/>
          </a:xfrm>
          <a:prstGeom prst="rect">
            <a:avLst/>
          </a:prstGeom>
          <a:noFill/>
          <a:ln>
            <a:noFill/>
          </a:ln>
        </p:spPr>
      </p:pic>
      <p:pic>
        <p:nvPicPr>
          <p:cNvPr id="331" name="Google Shape;331;p20"/>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1"/>
          <p:cNvSpPr/>
          <p:nvPr/>
        </p:nvSpPr>
        <p:spPr>
          <a:xfrm>
            <a:off x="1081947" y="625345"/>
            <a:ext cx="9526772" cy="1348506"/>
          </a:xfrm>
          <a:prstGeom prst="bevel">
            <a:avLst>
              <a:gd name="adj" fmla="val 125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tr-TR" sz="3200" cap="none">
                <a:solidFill>
                  <a:schemeClr val="lt1"/>
                </a:solidFill>
                <a:latin typeface="Calibri"/>
                <a:ea typeface="Calibri"/>
                <a:cs typeface="Calibri"/>
                <a:sym typeface="Calibri"/>
              </a:rPr>
              <a:t>ZORBALIĞA KARŞI DUYARLILIĞI AZALTAN BAZI YANLIŞ INANIŞLAR</a:t>
            </a:r>
            <a:endParaRPr/>
          </a:p>
        </p:txBody>
      </p:sp>
      <p:sp>
        <p:nvSpPr>
          <p:cNvPr id="337" name="Google Shape;337;p21"/>
          <p:cNvSpPr txBox="1"/>
          <p:nvPr/>
        </p:nvSpPr>
        <p:spPr>
          <a:xfrm>
            <a:off x="1831020" y="2561758"/>
            <a:ext cx="8268101"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400">
                <a:solidFill>
                  <a:schemeClr val="dk1"/>
                </a:solidFill>
                <a:latin typeface="Calibri"/>
                <a:ea typeface="Calibri"/>
                <a:cs typeface="Calibri"/>
                <a:sym typeface="Calibri"/>
              </a:rPr>
              <a:t>Zorbalık ve şiddetin hiçbir türü hoş karşılanacak davranışlar değildirler. Ancak bazen yanlış inanış türleri bu zorbaca davranışların açığa çıkmasına engel olur.</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400">
                <a:solidFill>
                  <a:schemeClr val="dk1"/>
                </a:solidFill>
                <a:latin typeface="Calibri"/>
                <a:ea typeface="Calibri"/>
                <a:cs typeface="Calibri"/>
                <a:sym typeface="Calibri"/>
              </a:rPr>
              <a:t>Gelin bunlara hep beraber bakalım!</a:t>
            </a:r>
            <a:endParaRPr/>
          </a:p>
        </p:txBody>
      </p:sp>
      <p:sp>
        <p:nvSpPr>
          <p:cNvPr id="338" name="Google Shape;338;p21"/>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339" name="Google Shape;339;p21"/>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2"/>
          <p:cNvSpPr txBox="1"/>
          <p:nvPr/>
        </p:nvSpPr>
        <p:spPr>
          <a:xfrm>
            <a:off x="1983545" y="582536"/>
            <a:ext cx="8975188" cy="31085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800">
                <a:solidFill>
                  <a:schemeClr val="dk1"/>
                </a:solidFill>
                <a:latin typeface="Calibri"/>
                <a:ea typeface="Calibri"/>
                <a:cs typeface="Calibri"/>
                <a:sym typeface="Calibri"/>
              </a:rPr>
              <a:t>Kavga etmek ve saldırganca davranmak, büyüme ve gelişmenin doğal bir parçasıdır; </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800">
                <a:solidFill>
                  <a:schemeClr val="dk1"/>
                </a:solidFill>
                <a:latin typeface="Calibri"/>
                <a:ea typeface="Calibri"/>
                <a:cs typeface="Calibri"/>
                <a:sym typeface="Calibri"/>
              </a:rPr>
              <a:t>zorbalığa uğrayanlar belki bir süre acı çekerler ama bunu daha sonra unutacaklarından pek de büyütülecek bir şey değildir.</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
        <p:nvSpPr>
          <p:cNvPr id="345" name="Google Shape;345;p22"/>
          <p:cNvSpPr/>
          <p:nvPr/>
        </p:nvSpPr>
        <p:spPr>
          <a:xfrm>
            <a:off x="-115503" y="1318661"/>
            <a:ext cx="1549667" cy="1636294"/>
          </a:xfrm>
          <a:prstGeom prst="mathMultiply">
            <a:avLst>
              <a:gd name="adj1" fmla="val 2352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highlight>
                  <a:srgbClr val="000000"/>
                </a:highlight>
                <a:latin typeface="Calibri"/>
                <a:ea typeface="Calibri"/>
                <a:cs typeface="Calibri"/>
                <a:sym typeface="Calibri"/>
              </a:rPr>
              <a:t>YANLIŞ</a:t>
            </a:r>
            <a:endParaRPr/>
          </a:p>
        </p:txBody>
      </p:sp>
      <p:sp>
        <p:nvSpPr>
          <p:cNvPr id="346" name="Google Shape;346;p22"/>
          <p:cNvSpPr/>
          <p:nvPr/>
        </p:nvSpPr>
        <p:spPr>
          <a:xfrm>
            <a:off x="-105878" y="4427204"/>
            <a:ext cx="1636295" cy="1742172"/>
          </a:xfrm>
          <a:prstGeom prst="mathPlus">
            <a:avLst>
              <a:gd name="adj1" fmla="val 23520"/>
            </a:avLst>
          </a:prstGeom>
          <a:solidFill>
            <a:srgbClr val="92D05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DOĞRU</a:t>
            </a:r>
            <a:endParaRPr/>
          </a:p>
        </p:txBody>
      </p:sp>
      <p:sp>
        <p:nvSpPr>
          <p:cNvPr id="347" name="Google Shape;347;p22"/>
          <p:cNvSpPr txBox="1"/>
          <p:nvPr/>
        </p:nvSpPr>
        <p:spPr>
          <a:xfrm>
            <a:off x="1983545" y="3764960"/>
            <a:ext cx="9860711"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800">
                <a:solidFill>
                  <a:schemeClr val="dk1"/>
                </a:solidFill>
                <a:latin typeface="Calibri"/>
                <a:ea typeface="Calibri"/>
                <a:cs typeface="Calibri"/>
                <a:sym typeface="Calibri"/>
              </a:rPr>
              <a:t>Kavga etmek ve saldırganca davranmak yaşamın hiçbir bölümünün parçası değildir. Gergin hissetmek normal sayılabilir ancak bunu başka birisine saldırarak sakinleşmeye çalışmak normal değildir.</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800">
                <a:solidFill>
                  <a:schemeClr val="dk1"/>
                </a:solidFill>
                <a:latin typeface="Calibri"/>
                <a:ea typeface="Calibri"/>
                <a:cs typeface="Calibri"/>
                <a:sym typeface="Calibri"/>
              </a:rPr>
              <a:t>Zorbalığa uğrayanların uzun süreli travmaları ve bu zorbalığın etkileri olabilir</a:t>
            </a:r>
            <a:endParaRPr/>
          </a:p>
        </p:txBody>
      </p:sp>
      <p:sp>
        <p:nvSpPr>
          <p:cNvPr id="348" name="Google Shape;348;p22"/>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349" name="Google Shape;349;p22"/>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3"/>
          <p:cNvSpPr txBox="1"/>
          <p:nvPr/>
        </p:nvSpPr>
        <p:spPr>
          <a:xfrm>
            <a:off x="1819175" y="1896177"/>
            <a:ext cx="803709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Başkalarını kızdırmak bazen eğlencelidir.</a:t>
            </a:r>
            <a:endParaRPr/>
          </a:p>
        </p:txBody>
      </p:sp>
      <p:sp>
        <p:nvSpPr>
          <p:cNvPr id="355" name="Google Shape;355;p23"/>
          <p:cNvSpPr/>
          <p:nvPr/>
        </p:nvSpPr>
        <p:spPr>
          <a:xfrm>
            <a:off x="-115503" y="1318661"/>
            <a:ext cx="1549667" cy="1636294"/>
          </a:xfrm>
          <a:prstGeom prst="mathMultiply">
            <a:avLst>
              <a:gd name="adj1" fmla="val 2352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highlight>
                  <a:srgbClr val="000000"/>
                </a:highlight>
                <a:latin typeface="Calibri"/>
                <a:ea typeface="Calibri"/>
                <a:cs typeface="Calibri"/>
                <a:sym typeface="Calibri"/>
              </a:rPr>
              <a:t>YANLIŞ</a:t>
            </a:r>
            <a:endParaRPr/>
          </a:p>
        </p:txBody>
      </p:sp>
      <p:sp>
        <p:nvSpPr>
          <p:cNvPr id="356" name="Google Shape;356;p23"/>
          <p:cNvSpPr/>
          <p:nvPr/>
        </p:nvSpPr>
        <p:spPr>
          <a:xfrm>
            <a:off x="-105878" y="4427204"/>
            <a:ext cx="1636295" cy="1742172"/>
          </a:xfrm>
          <a:prstGeom prst="mathPlus">
            <a:avLst>
              <a:gd name="adj1" fmla="val 23520"/>
            </a:avLst>
          </a:prstGeom>
          <a:solidFill>
            <a:srgbClr val="92D05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DOĞRU</a:t>
            </a:r>
            <a:endParaRPr/>
          </a:p>
        </p:txBody>
      </p:sp>
      <p:sp>
        <p:nvSpPr>
          <p:cNvPr id="357" name="Google Shape;357;p23"/>
          <p:cNvSpPr txBox="1"/>
          <p:nvPr/>
        </p:nvSpPr>
        <p:spPr>
          <a:xfrm>
            <a:off x="1819175" y="4745255"/>
            <a:ext cx="654517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Başkalarını kızdırmak hiçbir zaman eğlenceli değildir. Siz kızdırılmaktan keyif almıyorsanız başkaları da almıyordur.</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58" name="Google Shape;358;p23"/>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359" name="Google Shape;359;p23"/>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4"/>
          <p:cNvSpPr txBox="1"/>
          <p:nvPr/>
        </p:nvSpPr>
        <p:spPr>
          <a:xfrm>
            <a:off x="1828800" y="1876926"/>
            <a:ext cx="66895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Bazı öğrenciler zorbalığı hak ederler.</a:t>
            </a:r>
            <a:endParaRPr/>
          </a:p>
        </p:txBody>
      </p:sp>
      <p:sp>
        <p:nvSpPr>
          <p:cNvPr id="365" name="Google Shape;365;p24"/>
          <p:cNvSpPr/>
          <p:nvPr/>
        </p:nvSpPr>
        <p:spPr>
          <a:xfrm>
            <a:off x="-115503" y="1318661"/>
            <a:ext cx="1549667" cy="1636294"/>
          </a:xfrm>
          <a:prstGeom prst="mathMultiply">
            <a:avLst>
              <a:gd name="adj1" fmla="val 2352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highlight>
                  <a:srgbClr val="000000"/>
                </a:highlight>
                <a:latin typeface="Calibri"/>
                <a:ea typeface="Calibri"/>
                <a:cs typeface="Calibri"/>
                <a:sym typeface="Calibri"/>
              </a:rPr>
              <a:t>YANLIŞ</a:t>
            </a:r>
            <a:endParaRPr/>
          </a:p>
        </p:txBody>
      </p:sp>
      <p:sp>
        <p:nvSpPr>
          <p:cNvPr id="366" name="Google Shape;366;p24"/>
          <p:cNvSpPr/>
          <p:nvPr/>
        </p:nvSpPr>
        <p:spPr>
          <a:xfrm>
            <a:off x="-147588" y="4371076"/>
            <a:ext cx="1636295" cy="1742172"/>
          </a:xfrm>
          <a:prstGeom prst="mathPlus">
            <a:avLst>
              <a:gd name="adj1" fmla="val 23520"/>
            </a:avLst>
          </a:prstGeom>
          <a:solidFill>
            <a:srgbClr val="92D05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DOĞRU</a:t>
            </a:r>
            <a:endParaRPr/>
          </a:p>
        </p:txBody>
      </p:sp>
      <p:sp>
        <p:nvSpPr>
          <p:cNvPr id="367" name="Google Shape;367;p24"/>
          <p:cNvSpPr txBox="1"/>
          <p:nvPr/>
        </p:nvSpPr>
        <p:spPr>
          <a:xfrm>
            <a:off x="1674796" y="5159141"/>
            <a:ext cx="984664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Hiçbir öğrenci ve ya hiçbir birey zorbalığı hak etmez. Herkes özel ve kıymetlidir.</a:t>
            </a:r>
            <a:endParaRPr/>
          </a:p>
        </p:txBody>
      </p:sp>
      <p:sp>
        <p:nvSpPr>
          <p:cNvPr id="368" name="Google Shape;368;p24"/>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369" name="Google Shape;369;p24"/>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5"/>
          <p:cNvSpPr txBox="1"/>
          <p:nvPr/>
        </p:nvSpPr>
        <p:spPr>
          <a:xfrm>
            <a:off x="1915427" y="1530417"/>
            <a:ext cx="76905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Zorbalıktan şikayet eden öğrenciler ana kuzusudur.</a:t>
            </a:r>
            <a:endParaRPr/>
          </a:p>
        </p:txBody>
      </p:sp>
      <p:sp>
        <p:nvSpPr>
          <p:cNvPr id="375" name="Google Shape;375;p25"/>
          <p:cNvSpPr/>
          <p:nvPr/>
        </p:nvSpPr>
        <p:spPr>
          <a:xfrm>
            <a:off x="-115503" y="1318661"/>
            <a:ext cx="1549667" cy="1636294"/>
          </a:xfrm>
          <a:prstGeom prst="mathMultiply">
            <a:avLst>
              <a:gd name="adj1" fmla="val 2352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highlight>
                  <a:srgbClr val="000000"/>
                </a:highlight>
                <a:latin typeface="Calibri"/>
                <a:ea typeface="Calibri"/>
                <a:cs typeface="Calibri"/>
                <a:sym typeface="Calibri"/>
              </a:rPr>
              <a:t>YANLIŞ</a:t>
            </a:r>
            <a:endParaRPr/>
          </a:p>
        </p:txBody>
      </p:sp>
      <p:sp>
        <p:nvSpPr>
          <p:cNvPr id="376" name="Google Shape;376;p25"/>
          <p:cNvSpPr/>
          <p:nvPr/>
        </p:nvSpPr>
        <p:spPr>
          <a:xfrm>
            <a:off x="-105878" y="4427204"/>
            <a:ext cx="1636295" cy="1742172"/>
          </a:xfrm>
          <a:prstGeom prst="mathPlus">
            <a:avLst>
              <a:gd name="adj1" fmla="val 23520"/>
            </a:avLst>
          </a:prstGeom>
          <a:solidFill>
            <a:srgbClr val="92D05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DOĞRU</a:t>
            </a:r>
            <a:endParaRPr/>
          </a:p>
        </p:txBody>
      </p:sp>
      <p:sp>
        <p:nvSpPr>
          <p:cNvPr id="377" name="Google Shape;377;p25"/>
          <p:cNvSpPr txBox="1"/>
          <p:nvPr/>
        </p:nvSpPr>
        <p:spPr>
          <a:xfrm>
            <a:off x="2290813" y="5024387"/>
            <a:ext cx="827772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Zorbalıktan şikayet eden öğrenci kendisini koruyan ve savunan öğrencidir. </a:t>
            </a:r>
            <a:endParaRPr/>
          </a:p>
        </p:txBody>
      </p:sp>
      <p:sp>
        <p:nvSpPr>
          <p:cNvPr id="378" name="Google Shape;378;p25"/>
          <p:cNvSpPr/>
          <p:nvPr/>
        </p:nvSpPr>
        <p:spPr>
          <a:xfrm>
            <a:off x="5581048" y="2053637"/>
            <a:ext cx="1029903" cy="1103449"/>
          </a:xfrm>
          <a:prstGeom prst="downArrow">
            <a:avLst>
              <a:gd name="adj1" fmla="val 50000"/>
              <a:gd name="adj2" fmla="val 50000"/>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5"/>
          <p:cNvSpPr txBox="1"/>
          <p:nvPr/>
        </p:nvSpPr>
        <p:spPr>
          <a:xfrm>
            <a:off x="2624489" y="3203252"/>
            <a:ext cx="761037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BU ZORBALARIN ZORBALIĞA DEVAM ETMEK İÇİN SÖYLEDİĞİ BİR CÜMLEDİR.</a:t>
            </a:r>
            <a:endParaRPr/>
          </a:p>
        </p:txBody>
      </p:sp>
      <p:sp>
        <p:nvSpPr>
          <p:cNvPr id="380" name="Google Shape;380;p25"/>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381" name="Google Shape;381;p25"/>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6"/>
          <p:cNvSpPr txBox="1"/>
          <p:nvPr/>
        </p:nvSpPr>
        <p:spPr>
          <a:xfrm>
            <a:off x="1174282" y="1848051"/>
            <a:ext cx="924025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Zorbalık yapanları görmezlikten gelirseniz sizi bırakırlar.</a:t>
            </a:r>
            <a:endParaRPr/>
          </a:p>
        </p:txBody>
      </p:sp>
      <p:sp>
        <p:nvSpPr>
          <p:cNvPr id="387" name="Google Shape;387;p26"/>
          <p:cNvSpPr/>
          <p:nvPr/>
        </p:nvSpPr>
        <p:spPr>
          <a:xfrm>
            <a:off x="-115503" y="1318661"/>
            <a:ext cx="1549667" cy="1636294"/>
          </a:xfrm>
          <a:prstGeom prst="mathMultiply">
            <a:avLst>
              <a:gd name="adj1" fmla="val 2352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highlight>
                  <a:srgbClr val="000000"/>
                </a:highlight>
                <a:latin typeface="Calibri"/>
                <a:ea typeface="Calibri"/>
                <a:cs typeface="Calibri"/>
                <a:sym typeface="Calibri"/>
              </a:rPr>
              <a:t>YANLIŞ</a:t>
            </a:r>
            <a:endParaRPr/>
          </a:p>
        </p:txBody>
      </p:sp>
      <p:sp>
        <p:nvSpPr>
          <p:cNvPr id="388" name="Google Shape;388;p26"/>
          <p:cNvSpPr/>
          <p:nvPr/>
        </p:nvSpPr>
        <p:spPr>
          <a:xfrm>
            <a:off x="-202131" y="4483474"/>
            <a:ext cx="1636295" cy="1742172"/>
          </a:xfrm>
          <a:prstGeom prst="mathPlus">
            <a:avLst>
              <a:gd name="adj1" fmla="val 23520"/>
            </a:avLst>
          </a:prstGeom>
          <a:solidFill>
            <a:srgbClr val="92D05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DOĞRU</a:t>
            </a:r>
            <a:endParaRPr/>
          </a:p>
        </p:txBody>
      </p:sp>
      <p:sp>
        <p:nvSpPr>
          <p:cNvPr id="389" name="Google Shape;389;p26"/>
          <p:cNvSpPr txBox="1"/>
          <p:nvPr/>
        </p:nvSpPr>
        <p:spPr>
          <a:xfrm>
            <a:off x="1530417" y="4947385"/>
            <a:ext cx="875898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Zorbalar görmezden gelindikçe zorbalıklarını yapmaya devam ederler. Ve görmezden gelirseniz bir gün size de zorbalık yapacaklardır.</a:t>
            </a:r>
            <a:endParaRPr/>
          </a:p>
        </p:txBody>
      </p:sp>
      <p:pic>
        <p:nvPicPr>
          <p:cNvPr id="390" name="Google Shape;390;p26"/>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7"/>
          <p:cNvSpPr txBox="1"/>
          <p:nvPr/>
        </p:nvSpPr>
        <p:spPr>
          <a:xfrm>
            <a:off x="1809549" y="1659754"/>
            <a:ext cx="94423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Zorbalık yapıldığında bunu yetişkinlere anlatmak ispiyonculuktur.</a:t>
            </a:r>
            <a:endParaRPr/>
          </a:p>
        </p:txBody>
      </p:sp>
      <p:sp>
        <p:nvSpPr>
          <p:cNvPr id="396" name="Google Shape;396;p27"/>
          <p:cNvSpPr/>
          <p:nvPr/>
        </p:nvSpPr>
        <p:spPr>
          <a:xfrm>
            <a:off x="-115503" y="1318661"/>
            <a:ext cx="1549667" cy="1636294"/>
          </a:xfrm>
          <a:prstGeom prst="mathMultiply">
            <a:avLst>
              <a:gd name="adj1" fmla="val 2352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highlight>
                  <a:srgbClr val="000000"/>
                </a:highlight>
                <a:latin typeface="Calibri"/>
                <a:ea typeface="Calibri"/>
                <a:cs typeface="Calibri"/>
                <a:sym typeface="Calibri"/>
              </a:rPr>
              <a:t>YANLIŞ</a:t>
            </a:r>
            <a:endParaRPr/>
          </a:p>
        </p:txBody>
      </p:sp>
      <p:sp>
        <p:nvSpPr>
          <p:cNvPr id="397" name="Google Shape;397;p27"/>
          <p:cNvSpPr/>
          <p:nvPr/>
        </p:nvSpPr>
        <p:spPr>
          <a:xfrm>
            <a:off x="-105878" y="4427204"/>
            <a:ext cx="1636295" cy="1742172"/>
          </a:xfrm>
          <a:prstGeom prst="mathPlus">
            <a:avLst>
              <a:gd name="adj1" fmla="val 23520"/>
            </a:avLst>
          </a:prstGeom>
          <a:solidFill>
            <a:srgbClr val="92D05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DOĞRU</a:t>
            </a:r>
            <a:endParaRPr/>
          </a:p>
        </p:txBody>
      </p:sp>
      <p:sp>
        <p:nvSpPr>
          <p:cNvPr id="398" name="Google Shape;398;p27"/>
          <p:cNvSpPr txBox="1"/>
          <p:nvPr/>
        </p:nvSpPr>
        <p:spPr>
          <a:xfrm>
            <a:off x="1809549" y="5024387"/>
            <a:ext cx="9519386"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Zorbalık yetişkinlerin durdurmaya yardımcı olacağı bir durumdur ve gücümüz durdurmaya yetmeyebilir böyle durumlarda bunu bir yetişkin ile paylaşmak gerekmektedir.</a:t>
            </a:r>
            <a:endParaRPr/>
          </a:p>
        </p:txBody>
      </p:sp>
      <p:sp>
        <p:nvSpPr>
          <p:cNvPr id="399" name="Google Shape;399;p27"/>
          <p:cNvSpPr/>
          <p:nvPr/>
        </p:nvSpPr>
        <p:spPr>
          <a:xfrm>
            <a:off x="5409398" y="2367815"/>
            <a:ext cx="991402" cy="962526"/>
          </a:xfrm>
          <a:prstGeom prst="downArrow">
            <a:avLst>
              <a:gd name="adj1" fmla="val 50000"/>
              <a:gd name="adj2" fmla="val 50000"/>
            </a:avLst>
          </a:prstGeom>
          <a:solidFill>
            <a:schemeClr val="accen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7"/>
          <p:cNvSpPr txBox="1"/>
          <p:nvPr/>
        </p:nvSpPr>
        <p:spPr>
          <a:xfrm>
            <a:off x="1068404" y="3515182"/>
            <a:ext cx="1057816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ZORBALAR ZORBALIĞIN YETİŞKİNLERE ANLATILMASINDAN KORKARLAR. BU SEBEPLE BÖYLE CÜMLELER KULLANABİLİRLER</a:t>
            </a:r>
            <a:endParaRPr/>
          </a:p>
        </p:txBody>
      </p:sp>
      <p:sp>
        <p:nvSpPr>
          <p:cNvPr id="401" name="Google Shape;401;p27"/>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02" name="Google Shape;402;p27"/>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8"/>
          <p:cNvSpPr txBox="1"/>
          <p:nvPr/>
        </p:nvSpPr>
        <p:spPr>
          <a:xfrm>
            <a:off x="1703672" y="1453415"/>
            <a:ext cx="825847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Bir zorbayla baş etmenin en iyi yolu onunla kavga etmek ve intikam almaktır.</a:t>
            </a:r>
            <a:endParaRPr/>
          </a:p>
        </p:txBody>
      </p:sp>
      <p:sp>
        <p:nvSpPr>
          <p:cNvPr id="408" name="Google Shape;408;p28"/>
          <p:cNvSpPr/>
          <p:nvPr/>
        </p:nvSpPr>
        <p:spPr>
          <a:xfrm>
            <a:off x="-115503" y="1318661"/>
            <a:ext cx="1549667" cy="1636294"/>
          </a:xfrm>
          <a:prstGeom prst="mathMultiply">
            <a:avLst>
              <a:gd name="adj1" fmla="val 2352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highlight>
                  <a:srgbClr val="000000"/>
                </a:highlight>
                <a:latin typeface="Calibri"/>
                <a:ea typeface="Calibri"/>
                <a:cs typeface="Calibri"/>
                <a:sym typeface="Calibri"/>
              </a:rPr>
              <a:t>YANLIŞ</a:t>
            </a:r>
            <a:endParaRPr/>
          </a:p>
        </p:txBody>
      </p:sp>
      <p:sp>
        <p:nvSpPr>
          <p:cNvPr id="409" name="Google Shape;409;p28"/>
          <p:cNvSpPr/>
          <p:nvPr/>
        </p:nvSpPr>
        <p:spPr>
          <a:xfrm>
            <a:off x="67377" y="4047376"/>
            <a:ext cx="1636295" cy="1742172"/>
          </a:xfrm>
          <a:prstGeom prst="mathPlus">
            <a:avLst>
              <a:gd name="adj1" fmla="val 23520"/>
            </a:avLst>
          </a:prstGeom>
          <a:solidFill>
            <a:srgbClr val="92D05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DOĞRU</a:t>
            </a:r>
            <a:endParaRPr/>
          </a:p>
        </p:txBody>
      </p:sp>
      <p:sp>
        <p:nvSpPr>
          <p:cNvPr id="410" name="Google Shape;410;p28"/>
          <p:cNvSpPr txBox="1"/>
          <p:nvPr/>
        </p:nvSpPr>
        <p:spPr>
          <a:xfrm>
            <a:off x="1703672" y="3922607"/>
            <a:ext cx="9432758"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Calibri"/>
                <a:ea typeface="Calibri"/>
                <a:cs typeface="Calibri"/>
                <a:sym typeface="Calibri"/>
              </a:rPr>
              <a:t>Zorbalar kendi güçlerinin yetmeyeceği kişilere saldırmazlar bu sebepten ötürü zorbalarla kavga etmek doğru bir çözüm yolu değildir. Doğru çözüm yolları zorbanın zorbalığın karşısında beraber durmak ve ya bunu bize çözüm bulabilecek bir yetişkine anlatmaktır.</a:t>
            </a:r>
            <a:endParaRPr/>
          </a:p>
        </p:txBody>
      </p:sp>
      <p:sp>
        <p:nvSpPr>
          <p:cNvPr id="411" name="Google Shape;411;p28"/>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12" name="Google Shape;412;p28"/>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17" name="Google Shape;417;p29"/>
          <p:cNvGrpSpPr/>
          <p:nvPr/>
        </p:nvGrpSpPr>
        <p:grpSpPr>
          <a:xfrm>
            <a:off x="1509823" y="218464"/>
            <a:ext cx="9111285" cy="972283"/>
            <a:chOff x="0" y="99"/>
            <a:chExt cx="9111285" cy="972283"/>
          </a:xfrm>
        </p:grpSpPr>
        <p:sp>
          <p:nvSpPr>
            <p:cNvPr id="418" name="Google Shape;418;p29"/>
            <p:cNvSpPr/>
            <p:nvPr/>
          </p:nvSpPr>
          <p:spPr>
            <a:xfrm>
              <a:off x="0" y="99"/>
              <a:ext cx="9111285" cy="972283"/>
            </a:xfrm>
            <a:prstGeom prst="roundRect">
              <a:avLst>
                <a:gd name="adj" fmla="val 16667"/>
              </a:avLst>
            </a:prstGeom>
            <a:gradFill>
              <a:gsLst>
                <a:gs pos="0">
                  <a:srgbClr val="C0B39F"/>
                </a:gs>
                <a:gs pos="45000">
                  <a:srgbClr val="CBBFAE"/>
                </a:gs>
                <a:gs pos="100000">
                  <a:srgbClr val="D3C8B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txBox="1"/>
            <p:nvPr/>
          </p:nvSpPr>
          <p:spPr>
            <a:xfrm>
              <a:off x="47463" y="47562"/>
              <a:ext cx="9016359" cy="877357"/>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tr-TR" sz="3600" b="1">
                  <a:solidFill>
                    <a:schemeClr val="dk1"/>
                  </a:solidFill>
                  <a:latin typeface="Calibri"/>
                  <a:ea typeface="Calibri"/>
                  <a:cs typeface="Calibri"/>
                  <a:sym typeface="Calibri"/>
                </a:rPr>
                <a:t>Zorbalara Öneriler </a:t>
              </a:r>
              <a:endParaRPr sz="3600">
                <a:solidFill>
                  <a:schemeClr val="dk1"/>
                </a:solidFill>
                <a:latin typeface="Calibri"/>
                <a:ea typeface="Calibri"/>
                <a:cs typeface="Calibri"/>
                <a:sym typeface="Calibri"/>
              </a:endParaRPr>
            </a:p>
          </p:txBody>
        </p:sp>
      </p:grpSp>
      <p:sp>
        <p:nvSpPr>
          <p:cNvPr id="420" name="Google Shape;420;p29"/>
          <p:cNvSpPr/>
          <p:nvPr/>
        </p:nvSpPr>
        <p:spPr>
          <a:xfrm>
            <a:off x="816120" y="2544401"/>
            <a:ext cx="4676634" cy="2677656"/>
          </a:xfrm>
          <a:prstGeom prst="rect">
            <a:avLst/>
          </a:prstGeom>
          <a:gradFill>
            <a:gsLst>
              <a:gs pos="0">
                <a:srgbClr val="F0AF8D"/>
              </a:gs>
              <a:gs pos="45000">
                <a:srgbClr val="F4BCA0"/>
              </a:gs>
              <a:gs pos="100000">
                <a:srgbClr val="FDC2A5"/>
              </a:gs>
            </a:gsLst>
            <a:path path="circle">
              <a:fillToRect l="50000" t="50000" r="50000" b="50000"/>
            </a:path>
            <a:tileRect/>
          </a:gradFill>
          <a:ln w="127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b="1">
                <a:solidFill>
                  <a:schemeClr val="dk1"/>
                </a:solidFill>
                <a:latin typeface="Calibri"/>
                <a:ea typeface="Calibri"/>
                <a:cs typeface="Calibri"/>
                <a:sym typeface="Calibri"/>
              </a:rPr>
              <a:t>Güç ve Güçlü Olmak Nedir? </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tr-TR" sz="2800">
                <a:solidFill>
                  <a:schemeClr val="dk1"/>
                </a:solidFill>
                <a:latin typeface="Calibri"/>
                <a:ea typeface="Calibri"/>
                <a:cs typeface="Calibri"/>
                <a:sym typeface="Calibri"/>
              </a:rPr>
              <a:t>Fiziksel olarak güçlü olmak </a:t>
            </a:r>
            <a:endParaRPr/>
          </a:p>
          <a:p>
            <a:pPr marL="285750" marR="0" lvl="0" indent="-285750" algn="l" rtl="0">
              <a:spcBef>
                <a:spcPts val="0"/>
              </a:spcBef>
              <a:spcAft>
                <a:spcPts val="0"/>
              </a:spcAft>
              <a:buClr>
                <a:schemeClr val="dk1"/>
              </a:buClr>
              <a:buSzPts val="2800"/>
              <a:buFont typeface="Arial"/>
              <a:buChar char="•"/>
            </a:pPr>
            <a:r>
              <a:rPr lang="tr-TR" sz="2800">
                <a:solidFill>
                  <a:schemeClr val="dk1"/>
                </a:solidFill>
                <a:latin typeface="Calibri"/>
                <a:ea typeface="Calibri"/>
                <a:cs typeface="Calibri"/>
                <a:sym typeface="Calibri"/>
              </a:rPr>
              <a:t>Duygusal olarak güçlü olmak </a:t>
            </a:r>
            <a:endParaRPr/>
          </a:p>
          <a:p>
            <a:pPr marL="285750" marR="0" lvl="0" indent="-285750" algn="l" rtl="0">
              <a:spcBef>
                <a:spcPts val="0"/>
              </a:spcBef>
              <a:spcAft>
                <a:spcPts val="0"/>
              </a:spcAft>
              <a:buClr>
                <a:schemeClr val="dk1"/>
              </a:buClr>
              <a:buSzPts val="2800"/>
              <a:buFont typeface="Arial"/>
              <a:buChar char="•"/>
            </a:pPr>
            <a:r>
              <a:rPr lang="tr-TR" sz="2800">
                <a:solidFill>
                  <a:schemeClr val="dk1"/>
                </a:solidFill>
                <a:latin typeface="Calibri"/>
                <a:ea typeface="Calibri"/>
                <a:cs typeface="Calibri"/>
                <a:sym typeface="Calibri"/>
              </a:rPr>
              <a:t>Sosyal olarak güçlü olmak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421" name="Google Shape;421;p29"/>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22" name="Google Shape;422;p29"/>
          <p:cNvPicPr preferRelativeResize="0"/>
          <p:nvPr/>
        </p:nvPicPr>
        <p:blipFill rotWithShape="1">
          <a:blip r:embed="rId3">
            <a:alphaModFix/>
          </a:blip>
          <a:srcRect/>
          <a:stretch/>
        </p:blipFill>
        <p:spPr>
          <a:xfrm>
            <a:off x="6096000" y="1445455"/>
            <a:ext cx="5326967" cy="4430816"/>
          </a:xfrm>
          <a:prstGeom prst="rect">
            <a:avLst/>
          </a:prstGeom>
          <a:noFill/>
          <a:ln>
            <a:noFill/>
          </a:ln>
        </p:spPr>
      </p:pic>
      <p:pic>
        <p:nvPicPr>
          <p:cNvPr id="423" name="Google Shape;423;p29"/>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p:nvPr/>
        </p:nvSpPr>
        <p:spPr>
          <a:xfrm>
            <a:off x="1027612" y="426426"/>
            <a:ext cx="9797142" cy="104797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tr-TR" sz="4000" b="1" i="0" u="none" strike="noStrike" cap="none">
                <a:solidFill>
                  <a:srgbClr val="C00000"/>
                </a:solidFill>
                <a:latin typeface="Arial Narrow"/>
                <a:ea typeface="Arial Narrow"/>
                <a:cs typeface="Arial Narrow"/>
                <a:sym typeface="Arial Narrow"/>
              </a:rPr>
              <a:t>Öfkenin başlangıcı çılgınlık, sonu pişmanlıktır. </a:t>
            </a:r>
            <a:endParaRPr sz="4000" b="0" i="0" u="none" strike="noStrike" cap="none">
              <a:solidFill>
                <a:srgbClr val="C00000"/>
              </a:solidFill>
              <a:latin typeface="Calibri"/>
              <a:ea typeface="Calibri"/>
              <a:cs typeface="Calibri"/>
              <a:sym typeface="Calibri"/>
            </a:endParaRPr>
          </a:p>
          <a:p>
            <a:pPr marL="0" marR="0" lvl="0" indent="0" algn="ctr" rtl="0">
              <a:lnSpc>
                <a:spcPct val="115000"/>
              </a:lnSpc>
              <a:spcBef>
                <a:spcPts val="0"/>
              </a:spcBef>
              <a:spcAft>
                <a:spcPts val="0"/>
              </a:spcAft>
              <a:buNone/>
            </a:pPr>
            <a:r>
              <a:rPr lang="tr-TR" sz="1400" b="1" i="0" u="none" strike="noStrike" cap="none">
                <a:solidFill>
                  <a:srgbClr val="000000"/>
                </a:solidFill>
                <a:latin typeface="Arial Narrow"/>
                <a:ea typeface="Arial Narrow"/>
                <a:cs typeface="Arial Narrow"/>
                <a:sym typeface="Arial Narrow"/>
              </a:rPr>
              <a:t>( Thomas Carlyle )</a:t>
            </a:r>
            <a:endParaRPr sz="1050" b="0" i="0" u="none" strike="noStrike" cap="none">
              <a:solidFill>
                <a:schemeClr val="dk1"/>
              </a:solidFill>
              <a:latin typeface="Calibri"/>
              <a:ea typeface="Calibri"/>
              <a:cs typeface="Calibri"/>
              <a:sym typeface="Calibri"/>
            </a:endParaRPr>
          </a:p>
        </p:txBody>
      </p:sp>
      <p:sp>
        <p:nvSpPr>
          <p:cNvPr id="131" name="Google Shape;131;p3"/>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Rehberlikmerkezim.com</a:t>
            </a:r>
            <a:endParaRPr/>
          </a:p>
        </p:txBody>
      </p:sp>
      <p:pic>
        <p:nvPicPr>
          <p:cNvPr id="132" name="Google Shape;132;p3"/>
          <p:cNvPicPr preferRelativeResize="0"/>
          <p:nvPr/>
        </p:nvPicPr>
        <p:blipFill rotWithShape="1">
          <a:blip r:embed="rId3">
            <a:alphaModFix/>
          </a:blip>
          <a:srcRect/>
          <a:stretch/>
        </p:blipFill>
        <p:spPr>
          <a:xfrm>
            <a:off x="1027612" y="1474405"/>
            <a:ext cx="10136776" cy="4729447"/>
          </a:xfrm>
          <a:prstGeom prst="rect">
            <a:avLst/>
          </a:prstGeom>
          <a:noFill/>
          <a:ln>
            <a:noFill/>
          </a:ln>
        </p:spPr>
      </p:pic>
      <p:pic>
        <p:nvPicPr>
          <p:cNvPr id="133" name="Google Shape;133;p3"/>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0"/>
          <p:cNvSpPr/>
          <p:nvPr/>
        </p:nvSpPr>
        <p:spPr>
          <a:xfrm>
            <a:off x="7317460" y="1899714"/>
            <a:ext cx="4874540" cy="1491957"/>
          </a:xfrm>
          <a:prstGeom prst="cloudCallout">
            <a:avLst>
              <a:gd name="adj1" fmla="val -38726"/>
              <a:gd name="adj2" fmla="val 132275"/>
            </a:avLst>
          </a:prstGeom>
          <a:solidFill>
            <a:schemeClr val="accen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400" b="1">
                <a:solidFill>
                  <a:schemeClr val="lt1"/>
                </a:solidFill>
                <a:latin typeface="Calibri"/>
                <a:ea typeface="Calibri"/>
                <a:cs typeface="Calibri"/>
                <a:sym typeface="Calibri"/>
              </a:rPr>
              <a:t>Ne Yapmam Gerek?</a:t>
            </a:r>
            <a:endParaRPr/>
          </a:p>
        </p:txBody>
      </p:sp>
      <p:sp>
        <p:nvSpPr>
          <p:cNvPr id="429" name="Google Shape;429;p30"/>
          <p:cNvSpPr txBox="1"/>
          <p:nvPr/>
        </p:nvSpPr>
        <p:spPr>
          <a:xfrm>
            <a:off x="2210089" y="2599892"/>
            <a:ext cx="48745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chemeClr val="dk1"/>
                </a:solidFill>
                <a:latin typeface="Calibri"/>
                <a:ea typeface="Calibri"/>
                <a:cs typeface="Calibri"/>
                <a:sym typeface="Calibri"/>
              </a:rPr>
              <a:t>Öfkelendiğin Anda Kırmızı Işık; </a:t>
            </a:r>
            <a:r>
              <a:rPr lang="tr-TR" sz="2400" b="1">
                <a:solidFill>
                  <a:srgbClr val="FF0000"/>
                </a:solidFill>
                <a:latin typeface="Calibri"/>
                <a:ea typeface="Calibri"/>
                <a:cs typeface="Calibri"/>
                <a:sym typeface="Calibri"/>
              </a:rPr>
              <a:t>DUR !</a:t>
            </a:r>
            <a:endParaRPr/>
          </a:p>
        </p:txBody>
      </p:sp>
      <p:sp>
        <p:nvSpPr>
          <p:cNvPr id="430" name="Google Shape;430;p30"/>
          <p:cNvSpPr txBox="1"/>
          <p:nvPr/>
        </p:nvSpPr>
        <p:spPr>
          <a:xfrm>
            <a:off x="2210089" y="3173089"/>
            <a:ext cx="330411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chemeClr val="dk1"/>
                </a:solidFill>
                <a:latin typeface="Calibri"/>
                <a:ea typeface="Calibri"/>
                <a:cs typeface="Calibri"/>
                <a:sym typeface="Calibri"/>
              </a:rPr>
              <a:t>Sarı Işık; </a:t>
            </a:r>
            <a:r>
              <a:rPr lang="tr-TR" sz="2400" b="1">
                <a:solidFill>
                  <a:srgbClr val="FFC000"/>
                </a:solidFill>
                <a:latin typeface="Calibri"/>
                <a:ea typeface="Calibri"/>
                <a:cs typeface="Calibri"/>
                <a:sym typeface="Calibri"/>
              </a:rPr>
              <a:t>DÜŞÜN! BEKLE!</a:t>
            </a:r>
            <a:endParaRPr/>
          </a:p>
        </p:txBody>
      </p:sp>
      <p:sp>
        <p:nvSpPr>
          <p:cNvPr id="431" name="Google Shape;431;p30"/>
          <p:cNvSpPr txBox="1"/>
          <p:nvPr/>
        </p:nvSpPr>
        <p:spPr>
          <a:xfrm>
            <a:off x="2007279" y="3831102"/>
            <a:ext cx="4789516" cy="1569660"/>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Arial"/>
              <a:buChar char="•"/>
            </a:pPr>
            <a:r>
              <a:rPr lang="tr-TR" sz="2400" b="1">
                <a:solidFill>
                  <a:schemeClr val="dk1"/>
                </a:solidFill>
                <a:latin typeface="Calibri"/>
                <a:ea typeface="Calibri"/>
                <a:cs typeface="Calibri"/>
                <a:sym typeface="Calibri"/>
              </a:rPr>
              <a:t>Sorununu ve ne hissettiğini söyle</a:t>
            </a:r>
            <a:endParaRPr/>
          </a:p>
          <a:p>
            <a:pPr marL="0" marR="0" lvl="0" indent="-152400" algn="l" rtl="0">
              <a:spcBef>
                <a:spcPts val="0"/>
              </a:spcBef>
              <a:spcAft>
                <a:spcPts val="0"/>
              </a:spcAft>
              <a:buClr>
                <a:schemeClr val="dk1"/>
              </a:buClr>
              <a:buSzPts val="2400"/>
              <a:buFont typeface="Arial"/>
              <a:buChar char="•"/>
            </a:pPr>
            <a:r>
              <a:rPr lang="tr-TR" sz="2400" b="1">
                <a:solidFill>
                  <a:schemeClr val="dk1"/>
                </a:solidFill>
                <a:latin typeface="Calibri"/>
                <a:ea typeface="Calibri"/>
                <a:cs typeface="Calibri"/>
                <a:sym typeface="Calibri"/>
              </a:rPr>
              <a:t>Olumlu bir hedef belirle</a:t>
            </a:r>
            <a:endParaRPr/>
          </a:p>
          <a:p>
            <a:pPr marL="0" marR="0" lvl="0" indent="-152400" algn="l" rtl="0">
              <a:spcBef>
                <a:spcPts val="0"/>
              </a:spcBef>
              <a:spcAft>
                <a:spcPts val="0"/>
              </a:spcAft>
              <a:buClr>
                <a:schemeClr val="dk1"/>
              </a:buClr>
              <a:buSzPts val="2400"/>
              <a:buFont typeface="Arial"/>
              <a:buChar char="•"/>
            </a:pPr>
            <a:r>
              <a:rPr lang="tr-TR" sz="2400" b="1">
                <a:solidFill>
                  <a:schemeClr val="dk1"/>
                </a:solidFill>
                <a:latin typeface="Calibri"/>
                <a:ea typeface="Calibri"/>
                <a:cs typeface="Calibri"/>
                <a:sym typeface="Calibri"/>
              </a:rPr>
              <a:t>Farklı çözüm yolları düşün</a:t>
            </a:r>
            <a:endParaRPr/>
          </a:p>
          <a:p>
            <a:pPr marL="0" marR="0" lvl="0" indent="-152400" algn="l" rtl="0">
              <a:spcBef>
                <a:spcPts val="0"/>
              </a:spcBef>
              <a:spcAft>
                <a:spcPts val="0"/>
              </a:spcAft>
              <a:buClr>
                <a:schemeClr val="dk1"/>
              </a:buClr>
              <a:buSzPts val="2400"/>
              <a:buFont typeface="Arial"/>
              <a:buChar char="•"/>
            </a:pPr>
            <a:r>
              <a:rPr lang="tr-TR" sz="2400" b="1">
                <a:solidFill>
                  <a:schemeClr val="dk1"/>
                </a:solidFill>
                <a:latin typeface="Calibri"/>
                <a:ea typeface="Calibri"/>
                <a:cs typeface="Calibri"/>
                <a:sym typeface="Calibri"/>
              </a:rPr>
              <a:t>Seçiminin ilerdeki sonuçlarını düş</a:t>
            </a:r>
            <a:r>
              <a:rPr lang="tr-TR" sz="1800" b="1">
                <a:solidFill>
                  <a:schemeClr val="dk1"/>
                </a:solidFill>
                <a:latin typeface="Calibri"/>
                <a:ea typeface="Calibri"/>
                <a:cs typeface="Calibri"/>
                <a:sym typeface="Calibri"/>
              </a:rPr>
              <a:t>ün</a:t>
            </a:r>
            <a:endParaRPr/>
          </a:p>
        </p:txBody>
      </p:sp>
      <p:sp>
        <p:nvSpPr>
          <p:cNvPr id="432" name="Google Shape;432;p30"/>
          <p:cNvSpPr txBox="1"/>
          <p:nvPr/>
        </p:nvSpPr>
        <p:spPr>
          <a:xfrm>
            <a:off x="1970930" y="5373216"/>
            <a:ext cx="746691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tr-TR" sz="2400" b="1">
                <a:solidFill>
                  <a:schemeClr val="dk1"/>
                </a:solidFill>
                <a:latin typeface="Calibri"/>
                <a:ea typeface="Calibri"/>
                <a:cs typeface="Calibri"/>
                <a:sym typeface="Calibri"/>
              </a:rPr>
              <a:t>Olumlu, Zarar Vermeyen Bir Yol Bul Ve Yeşil Işık; </a:t>
            </a:r>
            <a:r>
              <a:rPr lang="tr-TR" sz="2400" b="1">
                <a:solidFill>
                  <a:srgbClr val="00B050"/>
                </a:solidFill>
                <a:latin typeface="Calibri"/>
                <a:ea typeface="Calibri"/>
                <a:cs typeface="Calibri"/>
                <a:sym typeface="Calibri"/>
              </a:rPr>
              <a:t>UYGULA</a:t>
            </a:r>
            <a:r>
              <a:rPr lang="tr-TR" sz="1800" b="1">
                <a:solidFill>
                  <a:srgbClr val="00B050"/>
                </a:solidFill>
                <a:latin typeface="Calibri"/>
                <a:ea typeface="Calibri"/>
                <a:cs typeface="Calibri"/>
                <a:sym typeface="Calibri"/>
              </a:rPr>
              <a:t>!</a:t>
            </a:r>
            <a:endParaRPr/>
          </a:p>
        </p:txBody>
      </p:sp>
      <p:sp>
        <p:nvSpPr>
          <p:cNvPr id="433" name="Google Shape;433;p30"/>
          <p:cNvSpPr txBox="1">
            <a:spLocks noGrp="1"/>
          </p:cNvSpPr>
          <p:nvPr>
            <p:ph type="title"/>
          </p:nvPr>
        </p:nvSpPr>
        <p:spPr>
          <a:xfrm>
            <a:off x="1423480" y="187569"/>
            <a:ext cx="7631113" cy="842403"/>
          </a:xfrm>
          <a:prstGeom prst="rect">
            <a:avLst/>
          </a:prstGeom>
          <a:solidFill>
            <a:schemeClr val="accent6"/>
          </a:solidFill>
          <a:ln w="12700" cap="flat" cmpd="sng">
            <a:solidFill>
              <a:schemeClr val="accent1"/>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dk1"/>
              </a:buClr>
              <a:buSzPts val="3600"/>
              <a:buFont typeface="Calibri"/>
              <a:buNone/>
            </a:pPr>
            <a:r>
              <a:rPr lang="tr-TR" sz="3600" b="1">
                <a:solidFill>
                  <a:schemeClr val="dk1"/>
                </a:solidFill>
                <a:latin typeface="Calibri"/>
                <a:ea typeface="Calibri"/>
                <a:cs typeface="Calibri"/>
                <a:sym typeface="Calibri"/>
              </a:rPr>
              <a:t>Öfkenizi Kontrol Edin</a:t>
            </a:r>
            <a:endParaRPr/>
          </a:p>
        </p:txBody>
      </p:sp>
      <p:sp>
        <p:nvSpPr>
          <p:cNvPr id="434" name="Google Shape;434;p30"/>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35" name="Google Shape;435;p30"/>
          <p:cNvPicPr preferRelativeResize="0"/>
          <p:nvPr/>
        </p:nvPicPr>
        <p:blipFill rotWithShape="1">
          <a:blip r:embed="rId3">
            <a:alphaModFix/>
          </a:blip>
          <a:srcRect/>
          <a:stretch/>
        </p:blipFill>
        <p:spPr>
          <a:xfrm>
            <a:off x="361269" y="2208124"/>
            <a:ext cx="1627835" cy="2441752"/>
          </a:xfrm>
          <a:prstGeom prst="rect">
            <a:avLst/>
          </a:prstGeom>
          <a:noFill/>
          <a:ln>
            <a:noFill/>
          </a:ln>
        </p:spPr>
      </p:pic>
      <p:pic>
        <p:nvPicPr>
          <p:cNvPr id="436" name="Google Shape;436;p30"/>
          <p:cNvPicPr preferRelativeResize="0"/>
          <p:nvPr/>
        </p:nvPicPr>
        <p:blipFill rotWithShape="1">
          <a:blip r:embed="rId4">
            <a:alphaModFix/>
          </a:blip>
          <a:srcRect/>
          <a:stretch/>
        </p:blipFill>
        <p:spPr>
          <a:xfrm>
            <a:off x="586563" y="4767834"/>
            <a:ext cx="1177246" cy="1569661"/>
          </a:xfrm>
          <a:prstGeom prst="rect">
            <a:avLst/>
          </a:prstGeom>
          <a:noFill/>
          <a:ln>
            <a:noFill/>
          </a:ln>
        </p:spPr>
      </p:pic>
      <p:pic>
        <p:nvPicPr>
          <p:cNvPr id="437" name="Google Shape;437;p30"/>
          <p:cNvPicPr preferRelativeResize="0"/>
          <p:nvPr/>
        </p:nvPicPr>
        <p:blipFill rotWithShape="1">
          <a:blip r:embed="rId5">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1"/>
          <p:cNvSpPr txBox="1">
            <a:spLocks noGrp="1"/>
          </p:cNvSpPr>
          <p:nvPr>
            <p:ph type="title"/>
          </p:nvPr>
        </p:nvSpPr>
        <p:spPr>
          <a:xfrm>
            <a:off x="662153" y="404813"/>
            <a:ext cx="9776076" cy="730304"/>
          </a:xfrm>
          <a:prstGeom prst="rect">
            <a:avLst/>
          </a:prstGeom>
          <a:gradFill>
            <a:gsLst>
              <a:gs pos="0">
                <a:srgbClr val="C0B39F"/>
              </a:gs>
              <a:gs pos="45000">
                <a:srgbClr val="CBBFAF"/>
              </a:gs>
              <a:gs pos="100000">
                <a:srgbClr val="D3C8B5"/>
              </a:gs>
            </a:gsLst>
            <a:path path="circle">
              <a:fillToRect l="50000" t="50000" r="50000" b="50000"/>
            </a:path>
            <a:tileRect/>
          </a:gradFill>
          <a:ln w="12700" cap="flat" cmpd="sng">
            <a:solidFill>
              <a:schemeClr val="accent4"/>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3600"/>
              <a:buFont typeface="Calibri"/>
              <a:buNone/>
            </a:pPr>
            <a:r>
              <a:rPr lang="tr-TR" sz="3600" b="1">
                <a:solidFill>
                  <a:schemeClr val="dk1"/>
                </a:solidFill>
                <a:latin typeface="Calibri"/>
                <a:ea typeface="Calibri"/>
                <a:cs typeface="Calibri"/>
                <a:sym typeface="Calibri"/>
              </a:rPr>
              <a:t>İlk önce öfkemizi kontrol edebilmeyi öğrenmeliyiz.</a:t>
            </a:r>
            <a:endParaRPr/>
          </a:p>
        </p:txBody>
      </p:sp>
      <p:sp>
        <p:nvSpPr>
          <p:cNvPr id="443" name="Google Shape;443;p31"/>
          <p:cNvSpPr/>
          <p:nvPr/>
        </p:nvSpPr>
        <p:spPr>
          <a:xfrm>
            <a:off x="4225160" y="2180491"/>
            <a:ext cx="7788164" cy="3652751"/>
          </a:xfrm>
          <a:prstGeom prst="wedgeEllipseCallout">
            <a:avLst>
              <a:gd name="adj1" fmla="val -20833"/>
              <a:gd name="adj2" fmla="val 62500"/>
            </a:avLst>
          </a:prstGeom>
          <a:solidFill>
            <a:schemeClr val="accent1"/>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ctr" rtl="0">
              <a:lnSpc>
                <a:spcPct val="80000"/>
              </a:lnSpc>
              <a:spcBef>
                <a:spcPts val="0"/>
              </a:spcBef>
              <a:spcAft>
                <a:spcPts val="0"/>
              </a:spcAft>
              <a:buClr>
                <a:schemeClr val="dk1"/>
              </a:buClr>
              <a:buSzPts val="2800"/>
              <a:buFont typeface="Arial"/>
              <a:buChar char="•"/>
            </a:pPr>
            <a:r>
              <a:rPr lang="tr-TR" sz="2800" b="1">
                <a:solidFill>
                  <a:schemeClr val="dk1"/>
                </a:solidFill>
                <a:latin typeface="Calibri"/>
                <a:ea typeface="Calibri"/>
                <a:cs typeface="Calibri"/>
                <a:sym typeface="Calibri"/>
              </a:rPr>
              <a:t>Hemen durun ve içinizden 10’a kadar sayın. </a:t>
            </a:r>
            <a:endParaRPr/>
          </a:p>
          <a:p>
            <a:pPr marL="0" marR="0" lvl="0" indent="0" algn="ctr" rtl="0">
              <a:lnSpc>
                <a:spcPct val="80000"/>
              </a:lnSpc>
              <a:spcBef>
                <a:spcPts val="0"/>
              </a:spcBef>
              <a:spcAft>
                <a:spcPts val="0"/>
              </a:spcAft>
              <a:buNone/>
            </a:pPr>
            <a:endParaRPr sz="2800" b="1">
              <a:solidFill>
                <a:schemeClr val="dk1"/>
              </a:solidFill>
              <a:latin typeface="Calibri"/>
              <a:ea typeface="Calibri"/>
              <a:cs typeface="Calibri"/>
              <a:sym typeface="Calibri"/>
            </a:endParaRPr>
          </a:p>
          <a:p>
            <a:pPr marL="457200" marR="0" lvl="0" indent="-457200" algn="ctr" rtl="0">
              <a:lnSpc>
                <a:spcPct val="80000"/>
              </a:lnSpc>
              <a:spcBef>
                <a:spcPts val="0"/>
              </a:spcBef>
              <a:spcAft>
                <a:spcPts val="0"/>
              </a:spcAft>
              <a:buClr>
                <a:schemeClr val="dk1"/>
              </a:buClr>
              <a:buSzPts val="2800"/>
              <a:buFont typeface="Arial"/>
              <a:buChar char="•"/>
            </a:pPr>
            <a:r>
              <a:rPr lang="tr-TR" sz="2800" b="1">
                <a:solidFill>
                  <a:schemeClr val="dk1"/>
                </a:solidFill>
                <a:latin typeface="Calibri"/>
                <a:ea typeface="Calibri"/>
                <a:cs typeface="Calibri"/>
                <a:sym typeface="Calibri"/>
              </a:rPr>
              <a:t>Bir kaç kez derin nefes alın ve yavaş yavaş verin.</a:t>
            </a:r>
            <a:endParaRPr/>
          </a:p>
          <a:p>
            <a:pPr marL="0" marR="0" lvl="0" indent="0" algn="ctr" rtl="0">
              <a:lnSpc>
                <a:spcPct val="80000"/>
              </a:lnSpc>
              <a:spcBef>
                <a:spcPts val="0"/>
              </a:spcBef>
              <a:spcAft>
                <a:spcPts val="0"/>
              </a:spcAft>
              <a:buNone/>
            </a:pPr>
            <a:endParaRPr sz="2800" b="1">
              <a:solidFill>
                <a:srgbClr val="FF0000"/>
              </a:solidFill>
              <a:latin typeface="Calibri"/>
              <a:ea typeface="Calibri"/>
              <a:cs typeface="Calibri"/>
              <a:sym typeface="Calibri"/>
            </a:endParaRPr>
          </a:p>
          <a:p>
            <a:pPr marL="457200" marR="0" lvl="0" indent="-457200" algn="ctr" rtl="0">
              <a:lnSpc>
                <a:spcPct val="80000"/>
              </a:lnSpc>
              <a:spcBef>
                <a:spcPts val="0"/>
              </a:spcBef>
              <a:spcAft>
                <a:spcPts val="0"/>
              </a:spcAft>
              <a:buClr>
                <a:srgbClr val="C00000"/>
              </a:buClr>
              <a:buSzPts val="2800"/>
              <a:buFont typeface="Arial"/>
              <a:buChar char="•"/>
            </a:pPr>
            <a:r>
              <a:rPr lang="tr-TR" sz="2800" b="1">
                <a:solidFill>
                  <a:srgbClr val="C00000"/>
                </a:solidFill>
                <a:latin typeface="Calibri"/>
                <a:ea typeface="Calibri"/>
                <a:cs typeface="Calibri"/>
                <a:sym typeface="Calibri"/>
              </a:rPr>
              <a:t>((Kendi kendinize ‘sakin ol’)) deyin.</a:t>
            </a:r>
            <a:endParaRPr/>
          </a:p>
        </p:txBody>
      </p:sp>
      <p:sp>
        <p:nvSpPr>
          <p:cNvPr id="444" name="Google Shape;444;p31"/>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45" name="Google Shape;445;p31"/>
          <p:cNvPicPr preferRelativeResize="0"/>
          <p:nvPr/>
        </p:nvPicPr>
        <p:blipFill rotWithShape="1">
          <a:blip r:embed="rId3">
            <a:alphaModFix/>
          </a:blip>
          <a:srcRect/>
          <a:stretch/>
        </p:blipFill>
        <p:spPr>
          <a:xfrm>
            <a:off x="0" y="1999430"/>
            <a:ext cx="3833813" cy="3833813"/>
          </a:xfrm>
          <a:prstGeom prst="rect">
            <a:avLst/>
          </a:prstGeom>
          <a:noFill/>
          <a:ln>
            <a:noFill/>
          </a:ln>
        </p:spPr>
      </p:pic>
      <p:pic>
        <p:nvPicPr>
          <p:cNvPr id="446" name="Google Shape;446;p31"/>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p:nvPr/>
        </p:nvSpPr>
        <p:spPr>
          <a:xfrm>
            <a:off x="165538" y="1336431"/>
            <a:ext cx="11482512" cy="4248444"/>
          </a:xfrm>
          <a:prstGeom prst="wedgeRoundRectCallout">
            <a:avLst>
              <a:gd name="adj1" fmla="val -20833"/>
              <a:gd name="adj2" fmla="val 62500"/>
              <a:gd name="adj3" fmla="val 0"/>
            </a:avLst>
          </a:prstGeom>
          <a:solidFill>
            <a:schemeClr val="lt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80000"/>
              </a:lnSpc>
              <a:spcBef>
                <a:spcPts val="0"/>
              </a:spcBef>
              <a:spcAft>
                <a:spcPts val="0"/>
              </a:spcAft>
              <a:buClr>
                <a:schemeClr val="dk1"/>
              </a:buClr>
              <a:buSzPts val="2800"/>
              <a:buFont typeface="Arial"/>
              <a:buChar char="•"/>
            </a:pPr>
            <a:r>
              <a:rPr lang="tr-TR" sz="2800" b="1">
                <a:solidFill>
                  <a:schemeClr val="dk1"/>
                </a:solidFill>
                <a:latin typeface="Calibri"/>
                <a:ea typeface="Calibri"/>
                <a:cs typeface="Calibri"/>
                <a:sym typeface="Calibri"/>
              </a:rPr>
              <a:t>Öfkeli  olduğunuzu ve sakinleşene kadar bu konuyu konuşmak istemediğinizi söyleyin.</a:t>
            </a:r>
            <a:endParaRPr/>
          </a:p>
          <a:p>
            <a:pPr marL="342900" marR="0" lvl="0" indent="-165100" algn="l" rtl="0">
              <a:lnSpc>
                <a:spcPct val="80000"/>
              </a:lnSpc>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342900" marR="0" lvl="0" indent="-342900" algn="l" rtl="0">
              <a:lnSpc>
                <a:spcPct val="80000"/>
              </a:lnSpc>
              <a:spcBef>
                <a:spcPts val="0"/>
              </a:spcBef>
              <a:spcAft>
                <a:spcPts val="0"/>
              </a:spcAft>
              <a:buClr>
                <a:schemeClr val="dk1"/>
              </a:buClr>
              <a:buSzPts val="2800"/>
              <a:buFont typeface="Arial"/>
              <a:buChar char="•"/>
            </a:pPr>
            <a:r>
              <a:rPr lang="tr-TR" sz="2800" b="1">
                <a:solidFill>
                  <a:schemeClr val="dk1"/>
                </a:solidFill>
                <a:latin typeface="Calibri"/>
                <a:ea typeface="Calibri"/>
                <a:cs typeface="Calibri"/>
                <a:sym typeface="Calibri"/>
              </a:rPr>
              <a:t> Sevdiğiniz  bir yiyecek ya da içecek tüketin.</a:t>
            </a:r>
            <a:endParaRPr/>
          </a:p>
          <a:p>
            <a:pPr marL="342900" marR="0" lvl="0" indent="-165100" algn="l" rtl="0">
              <a:lnSpc>
                <a:spcPct val="80000"/>
              </a:lnSpc>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342900" marR="0" lvl="0" indent="-342900" algn="l" rtl="0">
              <a:lnSpc>
                <a:spcPct val="80000"/>
              </a:lnSpc>
              <a:spcBef>
                <a:spcPts val="0"/>
              </a:spcBef>
              <a:spcAft>
                <a:spcPts val="0"/>
              </a:spcAft>
              <a:buClr>
                <a:schemeClr val="dk1"/>
              </a:buClr>
              <a:buSzPts val="2800"/>
              <a:buFont typeface="Arial"/>
              <a:buChar char="•"/>
            </a:pPr>
            <a:r>
              <a:rPr lang="tr-TR" sz="2800" b="1">
                <a:solidFill>
                  <a:schemeClr val="dk1"/>
                </a:solidFill>
                <a:latin typeface="Calibri"/>
                <a:ea typeface="Calibri"/>
                <a:cs typeface="Calibri"/>
                <a:sym typeface="Calibri"/>
              </a:rPr>
              <a:t>Sakinleşebileceğiniz bir etkinlikle uğraşın</a:t>
            </a:r>
            <a:endParaRPr/>
          </a:p>
          <a:p>
            <a:pPr marL="342900" marR="0" lvl="0" indent="-165100" algn="l" rtl="0">
              <a:lnSpc>
                <a:spcPct val="80000"/>
              </a:lnSpc>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342900" marR="0" lvl="0" indent="-342900" algn="l" rtl="0">
              <a:lnSpc>
                <a:spcPct val="80000"/>
              </a:lnSpc>
              <a:spcBef>
                <a:spcPts val="0"/>
              </a:spcBef>
              <a:spcAft>
                <a:spcPts val="0"/>
              </a:spcAft>
              <a:buClr>
                <a:schemeClr val="dk1"/>
              </a:buClr>
              <a:buSzPts val="2800"/>
              <a:buFont typeface="Arial"/>
              <a:buChar char="•"/>
            </a:pPr>
            <a:r>
              <a:rPr lang="tr-TR" sz="2800" b="1">
                <a:solidFill>
                  <a:schemeClr val="dk1"/>
                </a:solidFill>
                <a:latin typeface="Calibri"/>
                <a:ea typeface="Calibri"/>
                <a:cs typeface="Calibri"/>
                <a:sym typeface="Calibri"/>
              </a:rPr>
              <a:t>Sinirlendiğiniz kişinin yanından uzaklaşın ve sakinleşene kadar orada kalın. </a:t>
            </a:r>
            <a:endParaRPr/>
          </a:p>
        </p:txBody>
      </p:sp>
      <p:sp>
        <p:nvSpPr>
          <p:cNvPr id="452" name="Google Shape;452;p32"/>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53" name="Google Shape;453;p32"/>
          <p:cNvPicPr preferRelativeResize="0"/>
          <p:nvPr/>
        </p:nvPicPr>
        <p:blipFill rotWithShape="1">
          <a:blip r:embed="rId3">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3"/>
          <p:cNvSpPr/>
          <p:nvPr/>
        </p:nvSpPr>
        <p:spPr>
          <a:xfrm>
            <a:off x="4950869" y="591383"/>
            <a:ext cx="6873767" cy="5443657"/>
          </a:xfrm>
          <a:prstGeom prst="teardrop">
            <a:avLst>
              <a:gd name="adj" fmla="val 100000"/>
            </a:avLst>
          </a:prstGeom>
          <a:solidFill>
            <a:schemeClr val="accent5"/>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80000"/>
              </a:lnSpc>
              <a:spcBef>
                <a:spcPts val="0"/>
              </a:spcBef>
              <a:spcAft>
                <a:spcPts val="0"/>
              </a:spcAft>
              <a:buClr>
                <a:srgbClr val="C00000"/>
              </a:buClr>
              <a:buSzPts val="2800"/>
              <a:buFont typeface="Arial"/>
              <a:buChar char="•"/>
            </a:pPr>
            <a:r>
              <a:rPr lang="tr-TR" sz="2800" b="1">
                <a:solidFill>
                  <a:srgbClr val="C00000"/>
                </a:solidFill>
                <a:latin typeface="Calibri"/>
                <a:ea typeface="Calibri"/>
                <a:cs typeface="Calibri"/>
                <a:sym typeface="Calibri"/>
              </a:rPr>
              <a:t>Sakinleşince o kişinin yanına dönün ve sorun davranışa çözüm bulmaya çalışın.</a:t>
            </a:r>
            <a:endParaRPr/>
          </a:p>
          <a:p>
            <a:pPr marL="285750" marR="0" lvl="0" indent="-107950" algn="l" rtl="0">
              <a:lnSpc>
                <a:spcPct val="80000"/>
              </a:lnSpc>
              <a:spcBef>
                <a:spcPts val="0"/>
              </a:spcBef>
              <a:spcAft>
                <a:spcPts val="0"/>
              </a:spcAft>
              <a:buClr>
                <a:schemeClr val="dk1"/>
              </a:buClr>
              <a:buSzPts val="2800"/>
              <a:buFont typeface="Arial"/>
              <a:buNone/>
            </a:pPr>
            <a:endParaRPr sz="2800" b="1">
              <a:solidFill>
                <a:srgbClr val="C00000"/>
              </a:solidFill>
              <a:latin typeface="Calibri"/>
              <a:ea typeface="Calibri"/>
              <a:cs typeface="Calibri"/>
              <a:sym typeface="Calibri"/>
            </a:endParaRPr>
          </a:p>
          <a:p>
            <a:pPr marL="285750" marR="0" lvl="0" indent="-107950" algn="l" rtl="0">
              <a:lnSpc>
                <a:spcPct val="80000"/>
              </a:lnSpc>
              <a:spcBef>
                <a:spcPts val="0"/>
              </a:spcBef>
              <a:spcAft>
                <a:spcPts val="0"/>
              </a:spcAft>
              <a:buClr>
                <a:schemeClr val="dk1"/>
              </a:buClr>
              <a:buSzPts val="2800"/>
              <a:buFont typeface="Arial"/>
              <a:buNone/>
            </a:pPr>
            <a:endParaRPr sz="2800" b="1">
              <a:solidFill>
                <a:srgbClr val="C00000"/>
              </a:solidFill>
              <a:latin typeface="Calibri"/>
              <a:ea typeface="Calibri"/>
              <a:cs typeface="Calibri"/>
              <a:sym typeface="Calibri"/>
            </a:endParaRPr>
          </a:p>
          <a:p>
            <a:pPr marL="0" marR="0" lvl="0" indent="0" algn="ctr" rtl="0">
              <a:lnSpc>
                <a:spcPct val="80000"/>
              </a:lnSpc>
              <a:spcBef>
                <a:spcPts val="0"/>
              </a:spcBef>
              <a:spcAft>
                <a:spcPts val="0"/>
              </a:spcAft>
              <a:buNone/>
            </a:pPr>
            <a:r>
              <a:rPr lang="tr-TR" sz="2800" b="1">
                <a:solidFill>
                  <a:srgbClr val="C00000"/>
                </a:solidFill>
                <a:latin typeface="Calibri"/>
                <a:ea typeface="Calibri"/>
                <a:cs typeface="Calibri"/>
                <a:sym typeface="Calibri"/>
              </a:rPr>
              <a:t>Unutmayın tüm bunları yapmakla, bir yandan onu ve kendinizi incitmekten kaçınırken diğer yandan da ona öfkenin nasıl kontrol edilebileceğini öğretmiş olursunuz.</a:t>
            </a:r>
            <a:endParaRPr/>
          </a:p>
        </p:txBody>
      </p:sp>
      <p:sp>
        <p:nvSpPr>
          <p:cNvPr id="459" name="Google Shape;459;p33"/>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60" name="Google Shape;460;p33"/>
          <p:cNvPicPr preferRelativeResize="0"/>
          <p:nvPr/>
        </p:nvPicPr>
        <p:blipFill rotWithShape="1">
          <a:blip r:embed="rId3">
            <a:alphaModFix/>
          </a:blip>
          <a:srcRect/>
          <a:stretch/>
        </p:blipFill>
        <p:spPr>
          <a:xfrm>
            <a:off x="367364" y="179362"/>
            <a:ext cx="4567243" cy="5443657"/>
          </a:xfrm>
          <a:prstGeom prst="rect">
            <a:avLst/>
          </a:prstGeom>
          <a:noFill/>
          <a:ln>
            <a:noFill/>
          </a:ln>
        </p:spPr>
      </p:pic>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4"/>
          <p:cNvSpPr/>
          <p:nvPr/>
        </p:nvSpPr>
        <p:spPr>
          <a:xfrm>
            <a:off x="4947139" y="2063261"/>
            <a:ext cx="6986953" cy="3798278"/>
          </a:xfrm>
          <a:prstGeom prst="flowChartProcess">
            <a:avLst/>
          </a:prstGeom>
          <a:solidFill>
            <a:schemeClr val="accent5"/>
          </a:solidFill>
          <a:ln w="15875" cap="flat" cmpd="sng">
            <a:solidFill>
              <a:srgbClr val="A65F0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a:solidFill>
                  <a:schemeClr val="dk1"/>
                </a:solidFill>
                <a:latin typeface="Calibri"/>
                <a:ea typeface="Calibri"/>
                <a:cs typeface="Calibri"/>
                <a:sym typeface="Calibri"/>
              </a:rPr>
              <a:t>Aşağıdaki Durumlarda Sen Ne Yapardın?</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tr-TR" sz="2400">
                <a:solidFill>
                  <a:schemeClr val="dk1"/>
                </a:solidFill>
                <a:latin typeface="Calibri"/>
                <a:ea typeface="Calibri"/>
                <a:cs typeface="Calibri"/>
                <a:sym typeface="Calibri"/>
              </a:rPr>
              <a:t>Okulda biri çantanın içine sıvı sabun sıkmış. Çantanı açıp bunu fark ettiğinde arkanda iki kişinin seni izlediğini ve güldüklerini gördün.</a:t>
            </a:r>
            <a:endParaRPr/>
          </a:p>
          <a:p>
            <a:pPr marL="285750" marR="0" lvl="0" indent="-133350" algn="l" rtl="0">
              <a:spcBef>
                <a:spcPts val="0"/>
              </a:spcBef>
              <a:spcAft>
                <a:spcPts val="0"/>
              </a:spcAft>
              <a:buClr>
                <a:schemeClr val="dk1"/>
              </a:buClr>
              <a:buSzPts val="2400"/>
              <a:buFont typeface="Noto Sans Symbols"/>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Noto Sans Symbols"/>
              <a:buChar char="✔"/>
            </a:pPr>
            <a:r>
              <a:rPr lang="tr-TR" sz="2400">
                <a:solidFill>
                  <a:schemeClr val="dk1"/>
                </a:solidFill>
                <a:latin typeface="Calibri"/>
                <a:ea typeface="Calibri"/>
                <a:cs typeface="Calibri"/>
                <a:sym typeface="Calibri"/>
              </a:rPr>
              <a:t>Bu durumda ne hissederdin, nasıl tepki verirdin?</a:t>
            </a:r>
            <a:endParaRPr/>
          </a:p>
          <a:p>
            <a:pPr marL="285750" marR="0" lvl="0" indent="-285750" algn="l" rtl="0">
              <a:spcBef>
                <a:spcPts val="0"/>
              </a:spcBef>
              <a:spcAft>
                <a:spcPts val="0"/>
              </a:spcAft>
              <a:buClr>
                <a:schemeClr val="dk1"/>
              </a:buClr>
              <a:buSzPts val="2400"/>
              <a:buFont typeface="Noto Sans Symbols"/>
              <a:buChar char="✔"/>
            </a:pPr>
            <a:r>
              <a:rPr lang="tr-TR" sz="2400">
                <a:solidFill>
                  <a:schemeClr val="dk1"/>
                </a:solidFill>
                <a:latin typeface="Calibri"/>
                <a:ea typeface="Calibri"/>
                <a:cs typeface="Calibri"/>
                <a:sym typeface="Calibri"/>
              </a:rPr>
              <a:t>Zorbaca davranan kişi daha uygun nasıl davranabilirdi?</a:t>
            </a:r>
            <a:endParaRPr/>
          </a:p>
          <a:p>
            <a:pPr marL="285750" marR="0" lvl="0" indent="-285750" algn="l" rtl="0">
              <a:spcBef>
                <a:spcPts val="0"/>
              </a:spcBef>
              <a:spcAft>
                <a:spcPts val="0"/>
              </a:spcAft>
              <a:buClr>
                <a:schemeClr val="dk1"/>
              </a:buClr>
              <a:buSzPts val="2400"/>
              <a:buFont typeface="Noto Sans Symbols"/>
              <a:buChar char="✔"/>
            </a:pPr>
            <a:r>
              <a:rPr lang="tr-TR" sz="2400">
                <a:solidFill>
                  <a:schemeClr val="dk1"/>
                </a:solidFill>
                <a:latin typeface="Calibri"/>
                <a:ea typeface="Calibri"/>
                <a:cs typeface="Calibri"/>
                <a:sym typeface="Calibri"/>
              </a:rPr>
              <a:t>Bu durum nasıl çözümlenebilir?</a:t>
            </a:r>
            <a:endParaRPr/>
          </a:p>
        </p:txBody>
      </p:sp>
      <p:sp>
        <p:nvSpPr>
          <p:cNvPr id="466" name="Google Shape;466;p34"/>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67" name="Google Shape;467;p34"/>
          <p:cNvPicPr preferRelativeResize="0"/>
          <p:nvPr/>
        </p:nvPicPr>
        <p:blipFill rotWithShape="1">
          <a:blip r:embed="rId3">
            <a:alphaModFix/>
          </a:blip>
          <a:srcRect/>
          <a:stretch/>
        </p:blipFill>
        <p:spPr>
          <a:xfrm>
            <a:off x="590843" y="577946"/>
            <a:ext cx="3910818" cy="5386755"/>
          </a:xfrm>
          <a:prstGeom prst="rect">
            <a:avLst/>
          </a:prstGeom>
          <a:noFill/>
          <a:ln>
            <a:noFill/>
          </a:ln>
        </p:spPr>
      </p:pic>
      <p:pic>
        <p:nvPicPr>
          <p:cNvPr id="468" name="Google Shape;468;p34"/>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5"/>
          <p:cNvSpPr/>
          <p:nvPr/>
        </p:nvSpPr>
        <p:spPr>
          <a:xfrm>
            <a:off x="0" y="225082"/>
            <a:ext cx="7540283" cy="5922499"/>
          </a:xfrm>
          <a:prstGeom prst="hexagon">
            <a:avLst>
              <a:gd name="adj" fmla="val 25000"/>
              <a:gd name="vf" fmla="val 115470"/>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Noto Sans Symbols"/>
              <a:buChar char="❑"/>
            </a:pPr>
            <a:r>
              <a:rPr lang="tr-TR" sz="2400">
                <a:solidFill>
                  <a:schemeClr val="lt1"/>
                </a:solidFill>
                <a:latin typeface="Calibri"/>
                <a:ea typeface="Calibri"/>
                <a:cs typeface="Calibri"/>
                <a:sym typeface="Calibri"/>
              </a:rPr>
              <a:t>Yemekhanede yemek almak için uzun bir sıraya girdin. Tam sıra sana geliyordu ki senden büyük bir öğrenci tepsini elinden alarak önüne geçti. Ona sıraya girmesini söylüyorsun ama o seni duymazlıktan geliyor.</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400"/>
              <a:buFont typeface="Noto Sans Symbols"/>
              <a:buChar char="✔"/>
            </a:pPr>
            <a:r>
              <a:rPr lang="tr-TR" sz="2400">
                <a:solidFill>
                  <a:schemeClr val="lt1"/>
                </a:solidFill>
                <a:latin typeface="Calibri"/>
                <a:ea typeface="Calibri"/>
                <a:cs typeface="Calibri"/>
                <a:sym typeface="Calibri"/>
              </a:rPr>
              <a:t>Bu durumda ne hissederdin, ne yapardın?</a:t>
            </a:r>
            <a:endParaRPr/>
          </a:p>
          <a:p>
            <a:pPr marL="285750" marR="0" lvl="0" indent="-285750" algn="l" rtl="0">
              <a:spcBef>
                <a:spcPts val="0"/>
              </a:spcBef>
              <a:spcAft>
                <a:spcPts val="0"/>
              </a:spcAft>
              <a:buClr>
                <a:schemeClr val="lt1"/>
              </a:buClr>
              <a:buSzPts val="2400"/>
              <a:buFont typeface="Noto Sans Symbols"/>
              <a:buChar char="✔"/>
            </a:pPr>
            <a:r>
              <a:rPr lang="tr-TR" sz="2400">
                <a:solidFill>
                  <a:schemeClr val="lt1"/>
                </a:solidFill>
                <a:latin typeface="Calibri"/>
                <a:ea typeface="Calibri"/>
                <a:cs typeface="Calibri"/>
                <a:sym typeface="Calibri"/>
              </a:rPr>
              <a:t>Zorbaca davranan kişi nasıl davranmalı?</a:t>
            </a:r>
            <a:endParaRPr/>
          </a:p>
          <a:p>
            <a:pPr marL="285750" marR="0" lvl="0" indent="-285750" algn="l" rtl="0">
              <a:spcBef>
                <a:spcPts val="0"/>
              </a:spcBef>
              <a:spcAft>
                <a:spcPts val="0"/>
              </a:spcAft>
              <a:buClr>
                <a:schemeClr val="lt1"/>
              </a:buClr>
              <a:buSzPts val="2400"/>
              <a:buFont typeface="Noto Sans Symbols"/>
              <a:buChar char="✔"/>
            </a:pPr>
            <a:r>
              <a:rPr lang="tr-TR" sz="2400">
                <a:solidFill>
                  <a:schemeClr val="lt1"/>
                </a:solidFill>
                <a:latin typeface="Calibri"/>
                <a:ea typeface="Calibri"/>
                <a:cs typeface="Calibri"/>
                <a:sym typeface="Calibri"/>
              </a:rPr>
              <a:t>Bu durum nasıl çözümlenebilir?</a:t>
            </a:r>
            <a:endParaRPr/>
          </a:p>
        </p:txBody>
      </p:sp>
      <p:sp>
        <p:nvSpPr>
          <p:cNvPr id="474" name="Google Shape;474;p35"/>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75" name="Google Shape;475;p35"/>
          <p:cNvPicPr preferRelativeResize="0"/>
          <p:nvPr/>
        </p:nvPicPr>
        <p:blipFill rotWithShape="1">
          <a:blip r:embed="rId3">
            <a:alphaModFix/>
          </a:blip>
          <a:srcRect/>
          <a:stretch/>
        </p:blipFill>
        <p:spPr>
          <a:xfrm flipH="1">
            <a:off x="7638757" y="3294346"/>
            <a:ext cx="4140750" cy="2853235"/>
          </a:xfrm>
          <a:prstGeom prst="rect">
            <a:avLst/>
          </a:prstGeom>
          <a:noFill/>
          <a:ln>
            <a:noFill/>
          </a:ln>
        </p:spPr>
      </p:pic>
      <p:pic>
        <p:nvPicPr>
          <p:cNvPr id="476" name="Google Shape;476;p35"/>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6"/>
          <p:cNvSpPr/>
          <p:nvPr/>
        </p:nvSpPr>
        <p:spPr>
          <a:xfrm>
            <a:off x="211014" y="558020"/>
            <a:ext cx="7127630" cy="4379742"/>
          </a:xfrm>
          <a:prstGeom prst="wedgeEllipseCallout">
            <a:avLst>
              <a:gd name="adj1" fmla="val -54689"/>
              <a:gd name="adj2" fmla="val 75473"/>
            </a:avLst>
          </a:prstGeom>
          <a:solidFill>
            <a:srgbClr val="F2F1E4"/>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dk1"/>
              </a:buClr>
              <a:buSzPts val="2000"/>
              <a:buFont typeface="Noto Sans Symbols"/>
              <a:buChar char="❑"/>
            </a:pPr>
            <a:r>
              <a:rPr lang="tr-TR" sz="2000">
                <a:solidFill>
                  <a:schemeClr val="dk1"/>
                </a:solidFill>
                <a:latin typeface="Calibri"/>
                <a:ea typeface="Calibri"/>
                <a:cs typeface="Calibri"/>
                <a:sym typeface="Calibri"/>
              </a:rPr>
              <a:t>Arkadaşına özel yazdığın bir mesajı, arkadaşının zorbaca davranan kişi ile paylaştığını öğrendin. Üstelik herkese gönderdiği için , sınıftakiler o mesaj hakkında seninle dalga geçiyor.</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Noto Sans Symbols"/>
              <a:buChar char="✔"/>
            </a:pPr>
            <a:r>
              <a:rPr lang="tr-TR" sz="2000">
                <a:solidFill>
                  <a:schemeClr val="dk1"/>
                </a:solidFill>
                <a:latin typeface="Calibri"/>
                <a:ea typeface="Calibri"/>
                <a:cs typeface="Calibri"/>
                <a:sym typeface="Calibri"/>
              </a:rPr>
              <a:t>Bu durumda ne hissederdin, ne yapardın?</a:t>
            </a:r>
            <a:endParaRPr/>
          </a:p>
          <a:p>
            <a:pPr marL="285750" marR="0" lvl="0" indent="-285750" algn="l" rtl="0">
              <a:spcBef>
                <a:spcPts val="0"/>
              </a:spcBef>
              <a:spcAft>
                <a:spcPts val="0"/>
              </a:spcAft>
              <a:buClr>
                <a:schemeClr val="dk1"/>
              </a:buClr>
              <a:buSzPts val="2000"/>
              <a:buFont typeface="Noto Sans Symbols"/>
              <a:buChar char="✔"/>
            </a:pPr>
            <a:r>
              <a:rPr lang="tr-TR" sz="2000">
                <a:solidFill>
                  <a:schemeClr val="dk1"/>
                </a:solidFill>
                <a:latin typeface="Calibri"/>
                <a:ea typeface="Calibri"/>
                <a:cs typeface="Calibri"/>
                <a:sym typeface="Calibri"/>
              </a:rPr>
              <a:t>Zorbaca davranan kişi nasıl davranmalı?</a:t>
            </a:r>
            <a:endParaRPr/>
          </a:p>
          <a:p>
            <a:pPr marL="342900" marR="0" lvl="0" indent="-342900" algn="l" rtl="0">
              <a:spcBef>
                <a:spcPts val="0"/>
              </a:spcBef>
              <a:spcAft>
                <a:spcPts val="0"/>
              </a:spcAft>
              <a:buClr>
                <a:schemeClr val="dk1"/>
              </a:buClr>
              <a:buSzPts val="2000"/>
              <a:buFont typeface="Noto Sans Symbols"/>
              <a:buChar char="✔"/>
            </a:pPr>
            <a:r>
              <a:rPr lang="tr-TR" sz="2000">
                <a:solidFill>
                  <a:schemeClr val="dk1"/>
                </a:solidFill>
                <a:latin typeface="Calibri"/>
                <a:ea typeface="Calibri"/>
                <a:cs typeface="Calibri"/>
                <a:sym typeface="Calibri"/>
              </a:rPr>
              <a:t>Bu durum nasıl çözümlenebilir?</a:t>
            </a:r>
            <a:endParaRPr/>
          </a:p>
        </p:txBody>
      </p:sp>
      <p:sp>
        <p:nvSpPr>
          <p:cNvPr id="482" name="Google Shape;482;p36"/>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83" name="Google Shape;483;p36"/>
          <p:cNvPicPr preferRelativeResize="0"/>
          <p:nvPr/>
        </p:nvPicPr>
        <p:blipFill rotWithShape="1">
          <a:blip r:embed="rId3">
            <a:alphaModFix/>
          </a:blip>
          <a:srcRect/>
          <a:stretch/>
        </p:blipFill>
        <p:spPr>
          <a:xfrm>
            <a:off x="7516838" y="1491174"/>
            <a:ext cx="4140591" cy="4164037"/>
          </a:xfrm>
          <a:prstGeom prst="rect">
            <a:avLst/>
          </a:prstGeom>
          <a:noFill/>
          <a:ln>
            <a:noFill/>
          </a:ln>
        </p:spPr>
      </p:pic>
      <p:pic>
        <p:nvPicPr>
          <p:cNvPr id="484" name="Google Shape;484;p36"/>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pSp>
        <p:nvGrpSpPr>
          <p:cNvPr id="489" name="Google Shape;489;p37"/>
          <p:cNvGrpSpPr/>
          <p:nvPr/>
        </p:nvGrpSpPr>
        <p:grpSpPr>
          <a:xfrm>
            <a:off x="609600" y="274757"/>
            <a:ext cx="9054905" cy="1142760"/>
            <a:chOff x="0" y="119"/>
            <a:chExt cx="9054905" cy="1142760"/>
          </a:xfrm>
        </p:grpSpPr>
        <p:sp>
          <p:nvSpPr>
            <p:cNvPr id="490" name="Google Shape;490;p37"/>
            <p:cNvSpPr/>
            <p:nvPr/>
          </p:nvSpPr>
          <p:spPr>
            <a:xfrm>
              <a:off x="0" y="119"/>
              <a:ext cx="9054905" cy="1142760"/>
            </a:xfrm>
            <a:prstGeom prst="roundRect">
              <a:avLst>
                <a:gd name="adj" fmla="val 16667"/>
              </a:avLst>
            </a:prstGeom>
            <a:solidFill>
              <a:srgbClr val="E3831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txBox="1"/>
            <p:nvPr/>
          </p:nvSpPr>
          <p:spPr>
            <a:xfrm>
              <a:off x="55785" y="55904"/>
              <a:ext cx="8943335" cy="1031190"/>
            </a:xfrm>
            <a:prstGeom prst="rect">
              <a:avLst/>
            </a:prstGeom>
            <a:noFill/>
            <a:ln>
              <a:noFill/>
            </a:ln>
          </p:spPr>
          <p:txBody>
            <a:bodyPr spcFirstLastPara="1" wrap="square" lIns="205725" tIns="205725" rIns="205725" bIns="205725" anchor="ctr" anchorCtr="0">
              <a:noAutofit/>
            </a:bodyPr>
            <a:lstStyle/>
            <a:p>
              <a:pPr marL="0" marR="0" lvl="0" indent="0" algn="ctr" rtl="0">
                <a:lnSpc>
                  <a:spcPct val="90000"/>
                </a:lnSpc>
                <a:spcBef>
                  <a:spcPts val="0"/>
                </a:spcBef>
                <a:spcAft>
                  <a:spcPts val="0"/>
                </a:spcAft>
                <a:buClr>
                  <a:schemeClr val="lt1"/>
                </a:buClr>
                <a:buSzPts val="5400"/>
                <a:buFont typeface="Calibri"/>
                <a:buNone/>
              </a:pPr>
              <a:r>
                <a:rPr lang="tr-TR" sz="5400" b="1">
                  <a:solidFill>
                    <a:schemeClr val="lt1"/>
                  </a:solidFill>
                  <a:latin typeface="Calibri"/>
                  <a:ea typeface="Calibri"/>
                  <a:cs typeface="Calibri"/>
                  <a:sym typeface="Calibri"/>
                </a:rPr>
                <a:t>UNUTMAYIN</a:t>
              </a:r>
              <a:endParaRPr/>
            </a:p>
          </p:txBody>
        </p:sp>
      </p:grpSp>
      <p:grpSp>
        <p:nvGrpSpPr>
          <p:cNvPr id="492" name="Google Shape;492;p37"/>
          <p:cNvGrpSpPr/>
          <p:nvPr/>
        </p:nvGrpSpPr>
        <p:grpSpPr>
          <a:xfrm>
            <a:off x="636895" y="4454035"/>
            <a:ext cx="11059236" cy="1749150"/>
            <a:chOff x="0" y="523480"/>
            <a:chExt cx="11059236" cy="1749150"/>
          </a:xfrm>
        </p:grpSpPr>
        <p:sp>
          <p:nvSpPr>
            <p:cNvPr id="493" name="Google Shape;493;p37"/>
            <p:cNvSpPr/>
            <p:nvPr/>
          </p:nvSpPr>
          <p:spPr>
            <a:xfrm>
              <a:off x="0" y="523480"/>
              <a:ext cx="11059236" cy="1749150"/>
            </a:xfrm>
            <a:prstGeom prst="roundRect">
              <a:avLst>
                <a:gd name="adj" fmla="val 16667"/>
              </a:avLst>
            </a:prstGeom>
            <a:gradFill>
              <a:gsLst>
                <a:gs pos="0">
                  <a:srgbClr val="B7A199"/>
                </a:gs>
                <a:gs pos="45000">
                  <a:srgbClr val="C3AFAB"/>
                </a:gs>
                <a:gs pos="100000">
                  <a:srgbClr val="CBB8B2"/>
                </a:gs>
              </a:gsLst>
              <a:path path="circle">
                <a:fillToRect l="50000" t="50000" r="50000" b="50000"/>
              </a:path>
              <a:tileRect/>
            </a:gradFill>
            <a:ln w="127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txBox="1"/>
            <p:nvPr/>
          </p:nvSpPr>
          <p:spPr>
            <a:xfrm>
              <a:off x="85386" y="608866"/>
              <a:ext cx="10888464" cy="1578378"/>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tr-TR" sz="4400" b="1">
                  <a:solidFill>
                    <a:schemeClr val="lt1"/>
                  </a:solidFill>
                  <a:latin typeface="Calibri"/>
                  <a:ea typeface="Calibri"/>
                  <a:cs typeface="Calibri"/>
                  <a:sym typeface="Calibri"/>
                </a:rPr>
                <a:t>Öfkenizi ve Davranışlarınızı Kontrol Edebildiğiniz Zaman Güçlü Olursunuz.</a:t>
              </a:r>
              <a:endParaRPr/>
            </a:p>
          </p:txBody>
        </p:sp>
      </p:grpSp>
      <p:sp>
        <p:nvSpPr>
          <p:cNvPr id="495" name="Google Shape;495;p37"/>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496" name="Google Shape;496;p37"/>
          <p:cNvPicPr preferRelativeResize="0"/>
          <p:nvPr/>
        </p:nvPicPr>
        <p:blipFill rotWithShape="1">
          <a:blip r:embed="rId3">
            <a:alphaModFix/>
          </a:blip>
          <a:srcRect/>
          <a:stretch/>
        </p:blipFill>
        <p:spPr>
          <a:xfrm>
            <a:off x="745588" y="1730326"/>
            <a:ext cx="10691446" cy="2483423"/>
          </a:xfrm>
          <a:prstGeom prst="rect">
            <a:avLst/>
          </a:prstGeom>
          <a:noFill/>
          <a:ln>
            <a:noFill/>
          </a:ln>
        </p:spPr>
      </p:pic>
      <p:pic>
        <p:nvPicPr>
          <p:cNvPr id="497" name="Google Shape;497;p37"/>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4"/>
          <p:cNvGrpSpPr/>
          <p:nvPr/>
        </p:nvGrpSpPr>
        <p:grpSpPr>
          <a:xfrm>
            <a:off x="3946359" y="218801"/>
            <a:ext cx="3501189" cy="837052"/>
            <a:chOff x="0" y="436"/>
            <a:chExt cx="3501189" cy="837052"/>
          </a:xfrm>
        </p:grpSpPr>
        <p:sp>
          <p:nvSpPr>
            <p:cNvPr id="139" name="Google Shape;139;p4"/>
            <p:cNvSpPr/>
            <p:nvPr/>
          </p:nvSpPr>
          <p:spPr>
            <a:xfrm>
              <a:off x="0" y="436"/>
              <a:ext cx="3501189" cy="837052"/>
            </a:xfrm>
            <a:prstGeom prst="roundRect">
              <a:avLst>
                <a:gd name="adj" fmla="val 16667"/>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txBox="1"/>
            <p:nvPr/>
          </p:nvSpPr>
          <p:spPr>
            <a:xfrm>
              <a:off x="40862" y="41298"/>
              <a:ext cx="3419465" cy="755328"/>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tr-TR" sz="4400" b="1" i="0" u="none" strike="noStrike" cap="none">
                  <a:solidFill>
                    <a:schemeClr val="lt1"/>
                  </a:solidFill>
                  <a:latin typeface="Calibri"/>
                  <a:ea typeface="Calibri"/>
                  <a:cs typeface="Calibri"/>
                  <a:sym typeface="Calibri"/>
                </a:rPr>
                <a:t>ŞİDDET</a:t>
              </a:r>
              <a:endParaRPr sz="4800" b="0" i="0" u="none" strike="noStrike" cap="none">
                <a:solidFill>
                  <a:schemeClr val="lt1"/>
                </a:solidFill>
                <a:latin typeface="Calibri"/>
                <a:ea typeface="Calibri"/>
                <a:cs typeface="Calibri"/>
                <a:sym typeface="Calibri"/>
              </a:endParaRPr>
            </a:p>
          </p:txBody>
        </p:sp>
      </p:grpSp>
      <p:grpSp>
        <p:nvGrpSpPr>
          <p:cNvPr id="141" name="Google Shape;141;p4"/>
          <p:cNvGrpSpPr/>
          <p:nvPr/>
        </p:nvGrpSpPr>
        <p:grpSpPr>
          <a:xfrm>
            <a:off x="353847" y="3455904"/>
            <a:ext cx="7093701" cy="1330875"/>
            <a:chOff x="0" y="3638785"/>
            <a:chExt cx="7093701" cy="1330875"/>
          </a:xfrm>
        </p:grpSpPr>
        <p:sp>
          <p:nvSpPr>
            <p:cNvPr id="142" name="Google Shape;142;p4"/>
            <p:cNvSpPr/>
            <p:nvPr/>
          </p:nvSpPr>
          <p:spPr>
            <a:xfrm>
              <a:off x="0" y="3638785"/>
              <a:ext cx="7093701" cy="1330875"/>
            </a:xfrm>
            <a:prstGeom prst="roundRect">
              <a:avLst>
                <a:gd name="adj" fmla="val 16667"/>
              </a:avLst>
            </a:prstGeom>
            <a:solidFill>
              <a:srgbClr val="BB582B"/>
            </a:soli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txBox="1"/>
            <p:nvPr/>
          </p:nvSpPr>
          <p:spPr>
            <a:xfrm>
              <a:off x="64968" y="3703753"/>
              <a:ext cx="6963765" cy="120093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tr-TR" sz="2400" b="1" i="0" u="none" strike="noStrike" cap="none">
                  <a:solidFill>
                    <a:schemeClr val="lt1"/>
                  </a:solidFill>
                  <a:latin typeface="Calibri"/>
                  <a:ea typeface="Calibri"/>
                  <a:cs typeface="Calibri"/>
                  <a:sym typeface="Calibri"/>
                </a:rPr>
                <a:t>Şiddet, güç ve baskı uygulayarak insanların bedensel veya ruhsal açıdan zarar görmesine neden olan bireysel veya toplu hareketlerin tümüdür.</a:t>
              </a:r>
              <a:endParaRPr sz="2400" b="0" i="0" u="none" strike="noStrike" cap="none">
                <a:solidFill>
                  <a:schemeClr val="lt1"/>
                </a:solidFill>
                <a:latin typeface="Calibri"/>
                <a:ea typeface="Calibri"/>
                <a:cs typeface="Calibri"/>
                <a:sym typeface="Calibri"/>
              </a:endParaRPr>
            </a:p>
          </p:txBody>
        </p:sp>
      </p:grpSp>
      <p:sp>
        <p:nvSpPr>
          <p:cNvPr id="144" name="Google Shape;144;p4"/>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Rehberlikmerkezim.com</a:t>
            </a:r>
            <a:endParaRPr/>
          </a:p>
        </p:txBody>
      </p:sp>
      <p:pic>
        <p:nvPicPr>
          <p:cNvPr id="145" name="Google Shape;145;p4"/>
          <p:cNvPicPr preferRelativeResize="0"/>
          <p:nvPr/>
        </p:nvPicPr>
        <p:blipFill rotWithShape="1">
          <a:blip r:embed="rId3">
            <a:alphaModFix/>
          </a:blip>
          <a:srcRect/>
          <a:stretch/>
        </p:blipFill>
        <p:spPr>
          <a:xfrm>
            <a:off x="6668086" y="2140233"/>
            <a:ext cx="3777364" cy="3795154"/>
          </a:xfrm>
          <a:prstGeom prst="rect">
            <a:avLst/>
          </a:prstGeom>
          <a:noFill/>
          <a:ln>
            <a:noFill/>
          </a:ln>
        </p:spPr>
      </p:pic>
      <p:pic>
        <p:nvPicPr>
          <p:cNvPr id="146" name="Google Shape;146;p4"/>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5"/>
          <p:cNvGrpSpPr/>
          <p:nvPr/>
        </p:nvGrpSpPr>
        <p:grpSpPr>
          <a:xfrm>
            <a:off x="3957851" y="215433"/>
            <a:ext cx="3507474" cy="830882"/>
            <a:chOff x="0" y="431"/>
            <a:chExt cx="3507474" cy="830882"/>
          </a:xfrm>
        </p:grpSpPr>
        <p:sp>
          <p:nvSpPr>
            <p:cNvPr id="152" name="Google Shape;152;p5"/>
            <p:cNvSpPr/>
            <p:nvPr/>
          </p:nvSpPr>
          <p:spPr>
            <a:xfrm>
              <a:off x="0" y="431"/>
              <a:ext cx="3507474" cy="830882"/>
            </a:xfrm>
            <a:prstGeom prst="roundRect">
              <a:avLst>
                <a:gd name="adj" fmla="val 16667"/>
              </a:avLst>
            </a:prstGeom>
            <a:gradFill>
              <a:gsLst>
                <a:gs pos="0">
                  <a:srgbClr val="D5D1AD"/>
                </a:gs>
                <a:gs pos="45000">
                  <a:srgbClr val="DDDBBB"/>
                </a:gs>
                <a:gs pos="100000">
                  <a:srgbClr val="E5E1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txBox="1"/>
            <p:nvPr/>
          </p:nvSpPr>
          <p:spPr>
            <a:xfrm>
              <a:off x="40560" y="40991"/>
              <a:ext cx="3426354" cy="749762"/>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tr-TR" sz="4400" b="1" i="0" u="none" strike="noStrike" cap="none">
                  <a:solidFill>
                    <a:schemeClr val="dk1"/>
                  </a:solidFill>
                  <a:latin typeface="Calibri"/>
                  <a:ea typeface="Calibri"/>
                  <a:cs typeface="Calibri"/>
                  <a:sym typeface="Calibri"/>
                </a:rPr>
                <a:t>ZORBALIK</a:t>
              </a:r>
              <a:endParaRPr sz="4800" b="0" i="0" u="none" strike="noStrike" cap="none">
                <a:solidFill>
                  <a:schemeClr val="dk1"/>
                </a:solidFill>
                <a:latin typeface="Calibri"/>
                <a:ea typeface="Calibri"/>
                <a:cs typeface="Calibri"/>
                <a:sym typeface="Calibri"/>
              </a:endParaRPr>
            </a:p>
          </p:txBody>
        </p:sp>
      </p:grpSp>
      <p:grpSp>
        <p:nvGrpSpPr>
          <p:cNvPr id="154" name="Google Shape;154;p5"/>
          <p:cNvGrpSpPr/>
          <p:nvPr/>
        </p:nvGrpSpPr>
        <p:grpSpPr>
          <a:xfrm>
            <a:off x="5813946" y="2713179"/>
            <a:ext cx="5539852" cy="1977300"/>
            <a:chOff x="0" y="150732"/>
            <a:chExt cx="5539852" cy="1977300"/>
          </a:xfrm>
        </p:grpSpPr>
        <p:sp>
          <p:nvSpPr>
            <p:cNvPr id="155" name="Google Shape;155;p5"/>
            <p:cNvSpPr/>
            <p:nvPr/>
          </p:nvSpPr>
          <p:spPr>
            <a:xfrm>
              <a:off x="0" y="150732"/>
              <a:ext cx="5539852" cy="1977300"/>
            </a:xfrm>
            <a:prstGeom prst="roundRect">
              <a:avLst>
                <a:gd name="adj" fmla="val 16667"/>
              </a:avLst>
            </a:prstGeom>
            <a:gradFill>
              <a:gsLst>
                <a:gs pos="0">
                  <a:srgbClr val="CAC7A9"/>
                </a:gs>
                <a:gs pos="45000">
                  <a:srgbClr val="D4D2B7"/>
                </a:gs>
                <a:gs pos="100000">
                  <a:srgbClr val="DBD8B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txBox="1"/>
            <p:nvPr/>
          </p:nvSpPr>
          <p:spPr>
            <a:xfrm>
              <a:off x="96524" y="247256"/>
              <a:ext cx="5346804" cy="178425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tr-TR" sz="2800" b="0" i="0" u="none" strike="noStrike" cap="none">
                  <a:solidFill>
                    <a:schemeClr val="dk1"/>
                  </a:solidFill>
                  <a:latin typeface="Calibri"/>
                  <a:ea typeface="Calibri"/>
                  <a:cs typeface="Calibri"/>
                  <a:sym typeface="Calibri"/>
                </a:rPr>
                <a:t>Zorbalık, güç eşitliğinin olmadığı, süreklilik gösteren zarar verici veya rahatsız edici saldırgan davranışları tanımlamak üzere kullanılır. </a:t>
              </a:r>
              <a:endParaRPr/>
            </a:p>
          </p:txBody>
        </p:sp>
      </p:grpSp>
      <p:sp>
        <p:nvSpPr>
          <p:cNvPr id="157" name="Google Shape;157;p5"/>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Rehberlikmerkezim.com</a:t>
            </a:r>
            <a:endParaRPr/>
          </a:p>
        </p:txBody>
      </p:sp>
      <p:pic>
        <p:nvPicPr>
          <p:cNvPr id="158" name="Google Shape;158;p5"/>
          <p:cNvPicPr preferRelativeResize="0"/>
          <p:nvPr/>
        </p:nvPicPr>
        <p:blipFill rotWithShape="1">
          <a:blip r:embed="rId3">
            <a:alphaModFix/>
          </a:blip>
          <a:srcRect/>
          <a:stretch/>
        </p:blipFill>
        <p:spPr>
          <a:xfrm>
            <a:off x="1111348" y="1815462"/>
            <a:ext cx="4431323" cy="4402457"/>
          </a:xfrm>
          <a:prstGeom prst="rect">
            <a:avLst/>
          </a:prstGeom>
          <a:noFill/>
          <a:ln>
            <a:noFill/>
          </a:ln>
        </p:spPr>
      </p:pic>
      <p:pic>
        <p:nvPicPr>
          <p:cNvPr id="159" name="Google Shape;159;p5"/>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6"/>
          <p:cNvGrpSpPr/>
          <p:nvPr/>
        </p:nvGrpSpPr>
        <p:grpSpPr>
          <a:xfrm>
            <a:off x="2897945" y="368890"/>
            <a:ext cx="4853354" cy="1151325"/>
            <a:chOff x="0" y="7408"/>
            <a:chExt cx="4853354" cy="1151325"/>
          </a:xfrm>
        </p:grpSpPr>
        <p:sp>
          <p:nvSpPr>
            <p:cNvPr id="167" name="Google Shape;167;p6"/>
            <p:cNvSpPr/>
            <p:nvPr/>
          </p:nvSpPr>
          <p:spPr>
            <a:xfrm>
              <a:off x="0" y="7408"/>
              <a:ext cx="4853354" cy="1151325"/>
            </a:xfrm>
            <a:prstGeom prst="roundRect">
              <a:avLst>
                <a:gd name="adj" fmla="val 16667"/>
              </a:avLst>
            </a:prstGeom>
            <a:gradFill>
              <a:gsLst>
                <a:gs pos="0">
                  <a:srgbClr val="D69E93"/>
                </a:gs>
                <a:gs pos="45000">
                  <a:srgbClr val="DDAEA5"/>
                </a:gs>
                <a:gs pos="100000">
                  <a:srgbClr val="E6B5AA"/>
                </a:gs>
              </a:gsLst>
              <a:path path="circle">
                <a:fillToRect l="50000" t="50000" r="50000" b="50000"/>
              </a:path>
              <a:tileRect/>
            </a:gradFill>
            <a:ln w="127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txBox="1"/>
            <p:nvPr/>
          </p:nvSpPr>
          <p:spPr>
            <a:xfrm>
              <a:off x="56203" y="63611"/>
              <a:ext cx="4740948" cy="10389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D6B7A9"/>
                </a:buClr>
                <a:buSzPts val="3600"/>
                <a:buFont typeface="Calibri"/>
                <a:buNone/>
              </a:pPr>
              <a:r>
                <a:rPr lang="tr-TR" sz="3600" b="1" i="0" u="none" strike="noStrike" cap="none">
                  <a:solidFill>
                    <a:srgbClr val="D6B7A9"/>
                  </a:solidFill>
                  <a:latin typeface="Calibri"/>
                  <a:ea typeface="Calibri"/>
                  <a:cs typeface="Calibri"/>
                  <a:sym typeface="Calibri"/>
                </a:rPr>
                <a:t>Akran Zorbalığı </a:t>
              </a:r>
              <a:endParaRPr sz="3600" b="1" i="0" u="none" strike="noStrike" cap="none">
                <a:solidFill>
                  <a:srgbClr val="D6B7A9"/>
                </a:solidFill>
                <a:latin typeface="Calibri"/>
                <a:ea typeface="Calibri"/>
                <a:cs typeface="Calibri"/>
                <a:sym typeface="Calibri"/>
              </a:endParaRPr>
            </a:p>
          </p:txBody>
        </p:sp>
      </p:grpSp>
      <p:sp>
        <p:nvSpPr>
          <p:cNvPr id="169" name="Google Shape;169;p6"/>
          <p:cNvSpPr/>
          <p:nvPr/>
        </p:nvSpPr>
        <p:spPr>
          <a:xfrm>
            <a:off x="283779" y="2916620"/>
            <a:ext cx="6337738" cy="2175642"/>
          </a:xfrm>
          <a:prstGeom prst="roundRect">
            <a:avLst>
              <a:gd name="adj" fmla="val 16667"/>
            </a:avLst>
          </a:prstGeom>
          <a:gradFill>
            <a:gsLst>
              <a:gs pos="0">
                <a:srgbClr val="B7A199"/>
              </a:gs>
              <a:gs pos="45000">
                <a:srgbClr val="C3AFAB"/>
              </a:gs>
              <a:gs pos="100000">
                <a:srgbClr val="CBB8B2"/>
              </a:gs>
            </a:gsLst>
            <a:path path="circle">
              <a:fillToRect l="50000" t="50000" r="50000" b="50000"/>
            </a:path>
            <a:tileRect/>
          </a:gradFill>
          <a:ln w="127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400" b="1" i="0" u="none" strike="noStrike" cap="none">
                <a:solidFill>
                  <a:schemeClr val="dk1"/>
                </a:solidFill>
                <a:latin typeface="Calibri"/>
                <a:ea typeface="Calibri"/>
                <a:cs typeface="Calibri"/>
                <a:sym typeface="Calibri"/>
              </a:rPr>
              <a:t>“Bir yada daha fazla öğrencinin bir başka öğrenciye (mağdura)  </a:t>
            </a:r>
            <a:r>
              <a:rPr lang="tr-TR" sz="2400" b="1" i="0" u="sng" strike="noStrike" cap="none">
                <a:solidFill>
                  <a:srgbClr val="FF0000"/>
                </a:solidFill>
                <a:latin typeface="Calibri"/>
                <a:ea typeface="Calibri"/>
                <a:cs typeface="Calibri"/>
                <a:sym typeface="Calibri"/>
              </a:rPr>
              <a:t>sürekli olarak</a:t>
            </a:r>
            <a:r>
              <a:rPr lang="tr-TR" sz="2400" b="1" i="0" u="none" strike="noStrike" cap="none">
                <a:solidFill>
                  <a:srgbClr val="FF0000"/>
                </a:solidFill>
                <a:latin typeface="Calibri"/>
                <a:ea typeface="Calibri"/>
                <a:cs typeface="Calibri"/>
                <a:sym typeface="Calibri"/>
              </a:rPr>
              <a:t> </a:t>
            </a:r>
            <a:r>
              <a:rPr lang="tr-TR" sz="2400" b="1" i="0" u="sng" strike="noStrike" cap="none">
                <a:solidFill>
                  <a:srgbClr val="FF0000"/>
                </a:solidFill>
                <a:latin typeface="Calibri"/>
                <a:ea typeface="Calibri"/>
                <a:cs typeface="Calibri"/>
                <a:sym typeface="Calibri"/>
              </a:rPr>
              <a:t>olumsuz eylemlerde</a:t>
            </a:r>
            <a:r>
              <a:rPr lang="tr-TR" sz="2400" b="1" i="0" u="none" strike="noStrike" cap="none">
                <a:solidFill>
                  <a:schemeClr val="dk1"/>
                </a:solidFill>
                <a:latin typeface="Calibri"/>
                <a:ea typeface="Calibri"/>
                <a:cs typeface="Calibri"/>
                <a:sym typeface="Calibri"/>
              </a:rPr>
              <a:t> bulunması”dır.</a:t>
            </a:r>
            <a:endParaRPr sz="2400" b="0" i="0" u="none" strike="noStrike" cap="none">
              <a:solidFill>
                <a:schemeClr val="dk1"/>
              </a:solidFill>
              <a:latin typeface="Calibri"/>
              <a:ea typeface="Calibri"/>
              <a:cs typeface="Calibri"/>
              <a:sym typeface="Calibri"/>
            </a:endParaRPr>
          </a:p>
        </p:txBody>
      </p:sp>
      <p:sp>
        <p:nvSpPr>
          <p:cNvPr id="170" name="Google Shape;170;p6"/>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Rehberlikmerkezim.com</a:t>
            </a:r>
            <a:endParaRPr/>
          </a:p>
        </p:txBody>
      </p:sp>
      <p:pic>
        <p:nvPicPr>
          <p:cNvPr id="171" name="Google Shape;171;p6"/>
          <p:cNvPicPr preferRelativeResize="0"/>
          <p:nvPr/>
        </p:nvPicPr>
        <p:blipFill rotWithShape="1">
          <a:blip r:embed="rId3">
            <a:alphaModFix/>
          </a:blip>
          <a:srcRect/>
          <a:stretch/>
        </p:blipFill>
        <p:spPr>
          <a:xfrm>
            <a:off x="6897863" y="2005792"/>
            <a:ext cx="5010358" cy="4076522"/>
          </a:xfrm>
          <a:prstGeom prst="rect">
            <a:avLst/>
          </a:prstGeom>
          <a:noFill/>
          <a:ln>
            <a:noFill/>
          </a:ln>
        </p:spPr>
      </p:pic>
      <p:pic>
        <p:nvPicPr>
          <p:cNvPr id="172" name="Google Shape;172;p6"/>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7</a:t>
            </a:fld>
            <a:endParaRPr/>
          </a:p>
        </p:txBody>
      </p:sp>
      <p:grpSp>
        <p:nvGrpSpPr>
          <p:cNvPr id="179" name="Google Shape;179;p7"/>
          <p:cNvGrpSpPr/>
          <p:nvPr/>
        </p:nvGrpSpPr>
        <p:grpSpPr>
          <a:xfrm>
            <a:off x="1000897" y="1717891"/>
            <a:ext cx="9952618" cy="4419600"/>
            <a:chOff x="2090" y="0"/>
            <a:chExt cx="9952618" cy="4419600"/>
          </a:xfrm>
        </p:grpSpPr>
        <p:sp>
          <p:nvSpPr>
            <p:cNvPr id="180" name="Google Shape;180;p7"/>
            <p:cNvSpPr/>
            <p:nvPr/>
          </p:nvSpPr>
          <p:spPr>
            <a:xfrm>
              <a:off x="2090" y="0"/>
              <a:ext cx="3252489" cy="4419600"/>
            </a:xfrm>
            <a:prstGeom prst="roundRect">
              <a:avLst>
                <a:gd name="adj" fmla="val 10000"/>
              </a:avLst>
            </a:prstGeom>
            <a:solidFill>
              <a:srgbClr val="DF967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p:nvPr/>
          </p:nvSpPr>
          <p:spPr>
            <a:xfrm>
              <a:off x="2090" y="1767840"/>
              <a:ext cx="3252489" cy="176784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rgbClr val="FF0000"/>
                </a:buClr>
                <a:buSzPts val="2800"/>
                <a:buFont typeface="Calibri"/>
                <a:buNone/>
              </a:pPr>
              <a:r>
                <a:rPr lang="tr-TR" sz="2800" b="0" i="0" u="none" strike="noStrike" cap="none">
                  <a:solidFill>
                    <a:srgbClr val="FF0000"/>
                  </a:solidFill>
                  <a:latin typeface="Calibri"/>
                  <a:ea typeface="Calibri"/>
                  <a:cs typeface="Calibri"/>
                  <a:sym typeface="Calibri"/>
                </a:rPr>
                <a:t>1.Fiziksel Zorbalık</a:t>
              </a:r>
              <a:endParaRPr/>
            </a:p>
          </p:txBody>
        </p:sp>
        <p:sp>
          <p:nvSpPr>
            <p:cNvPr id="182" name="Google Shape;182;p7"/>
            <p:cNvSpPr/>
            <p:nvPr/>
          </p:nvSpPr>
          <p:spPr>
            <a:xfrm>
              <a:off x="892472" y="265176"/>
              <a:ext cx="1471726" cy="1471726"/>
            </a:xfrm>
            <a:prstGeom prst="ellipse">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3352155" y="0"/>
              <a:ext cx="3252489" cy="4419600"/>
            </a:xfrm>
            <a:prstGeom prst="roundRect">
              <a:avLst>
                <a:gd name="adj" fmla="val 10000"/>
              </a:avLst>
            </a:prstGeom>
            <a:solidFill>
              <a:srgbClr val="DF967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txBox="1"/>
            <p:nvPr/>
          </p:nvSpPr>
          <p:spPr>
            <a:xfrm>
              <a:off x="3352155" y="1767840"/>
              <a:ext cx="3252489" cy="176784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rgbClr val="FF0000"/>
                </a:buClr>
                <a:buSzPts val="2800"/>
                <a:buFont typeface="Calibri"/>
                <a:buNone/>
              </a:pPr>
              <a:r>
                <a:rPr lang="tr-TR" sz="2800" b="0" i="0" u="none" strike="noStrike" cap="none">
                  <a:solidFill>
                    <a:srgbClr val="FF0000"/>
                  </a:solidFill>
                  <a:latin typeface="Calibri"/>
                  <a:ea typeface="Calibri"/>
                  <a:cs typeface="Calibri"/>
                  <a:sym typeface="Calibri"/>
                </a:rPr>
                <a:t>2.Sözel Zorbalık</a:t>
              </a:r>
              <a:endParaRPr/>
            </a:p>
          </p:txBody>
        </p:sp>
        <p:sp>
          <p:nvSpPr>
            <p:cNvPr id="185" name="Google Shape;185;p7"/>
            <p:cNvSpPr/>
            <p:nvPr/>
          </p:nvSpPr>
          <p:spPr>
            <a:xfrm>
              <a:off x="4242536" y="265176"/>
              <a:ext cx="1471726" cy="1471726"/>
            </a:xfrm>
            <a:prstGeom prst="ellipse">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6702219" y="0"/>
              <a:ext cx="3252489" cy="4419600"/>
            </a:xfrm>
            <a:prstGeom prst="roundRect">
              <a:avLst>
                <a:gd name="adj" fmla="val 10000"/>
              </a:avLst>
            </a:prstGeom>
            <a:solidFill>
              <a:srgbClr val="DF967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txBox="1"/>
            <p:nvPr/>
          </p:nvSpPr>
          <p:spPr>
            <a:xfrm>
              <a:off x="6702219" y="1767840"/>
              <a:ext cx="3252489" cy="176784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rgbClr val="FF0000"/>
                </a:buClr>
                <a:buSzPts val="2800"/>
                <a:buFont typeface="Calibri"/>
                <a:buNone/>
              </a:pPr>
              <a:r>
                <a:rPr lang="tr-TR" sz="2800" b="0" i="0" u="none" strike="noStrike" cap="none">
                  <a:solidFill>
                    <a:srgbClr val="FF0000"/>
                  </a:solidFill>
                  <a:latin typeface="Calibri"/>
                  <a:ea typeface="Calibri"/>
                  <a:cs typeface="Calibri"/>
                  <a:sym typeface="Calibri"/>
                </a:rPr>
                <a:t>3.Duygusal Zorbalık</a:t>
              </a:r>
              <a:endParaRPr/>
            </a:p>
          </p:txBody>
        </p:sp>
        <p:sp>
          <p:nvSpPr>
            <p:cNvPr id="188" name="Google Shape;188;p7"/>
            <p:cNvSpPr/>
            <p:nvPr/>
          </p:nvSpPr>
          <p:spPr>
            <a:xfrm>
              <a:off x="7592601" y="265176"/>
              <a:ext cx="1471726" cy="1471726"/>
            </a:xfrm>
            <a:prstGeom prst="ellipse">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398272" y="3535680"/>
              <a:ext cx="9160256" cy="662940"/>
            </a:xfrm>
            <a:prstGeom prst="leftRightArrow">
              <a:avLst>
                <a:gd name="adj1" fmla="val 50000"/>
                <a:gd name="adj2" fmla="val 50000"/>
              </a:avLst>
            </a:prstGeom>
            <a:solidFill>
              <a:srgbClr val="E9E7D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 name="Google Shape;190;p7"/>
          <p:cNvPicPr preferRelativeResize="0"/>
          <p:nvPr/>
        </p:nvPicPr>
        <p:blipFill rotWithShape="1">
          <a:blip r:embed="rId6">
            <a:alphaModFix/>
          </a:blip>
          <a:srcRect/>
          <a:stretch/>
        </p:blipFill>
        <p:spPr>
          <a:xfrm>
            <a:off x="1784252" y="401196"/>
            <a:ext cx="7995139" cy="1023937"/>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91" name="Google Shape;191;p7"/>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Rehberlikmerkezim.com</a:t>
            </a:r>
            <a:endParaRPr/>
          </a:p>
        </p:txBody>
      </p:sp>
      <p:pic>
        <p:nvPicPr>
          <p:cNvPr id="192" name="Google Shape;192;p7"/>
          <p:cNvPicPr preferRelativeResize="0"/>
          <p:nvPr/>
        </p:nvPicPr>
        <p:blipFill rotWithShape="1">
          <a:blip r:embed="rId7">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8"/>
          <p:cNvGrpSpPr/>
          <p:nvPr/>
        </p:nvGrpSpPr>
        <p:grpSpPr>
          <a:xfrm>
            <a:off x="2793551" y="232012"/>
            <a:ext cx="5964072" cy="669642"/>
            <a:chOff x="0" y="0"/>
            <a:chExt cx="5964072" cy="669642"/>
          </a:xfrm>
        </p:grpSpPr>
        <p:sp>
          <p:nvSpPr>
            <p:cNvPr id="199" name="Google Shape;199;p8"/>
            <p:cNvSpPr/>
            <p:nvPr/>
          </p:nvSpPr>
          <p:spPr>
            <a:xfrm>
              <a:off x="0" y="0"/>
              <a:ext cx="5964072" cy="669642"/>
            </a:xfrm>
            <a:prstGeom prst="roundRect">
              <a:avLst>
                <a:gd name="adj" fmla="val 16667"/>
              </a:avLst>
            </a:prstGeom>
            <a:solidFill>
              <a:srgbClr val="BB582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txBox="1"/>
            <p:nvPr/>
          </p:nvSpPr>
          <p:spPr>
            <a:xfrm>
              <a:off x="32689" y="32689"/>
              <a:ext cx="5898694" cy="604264"/>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tr-TR" sz="3600" b="1" i="0" u="none" strike="noStrike" cap="none">
                  <a:solidFill>
                    <a:schemeClr val="lt1"/>
                  </a:solidFill>
                  <a:latin typeface="Calibri"/>
                  <a:ea typeface="Calibri"/>
                  <a:cs typeface="Calibri"/>
                  <a:sym typeface="Calibri"/>
                </a:rPr>
                <a:t>1- Fiziksel Zorbalık/Şiddet</a:t>
              </a:r>
              <a:endParaRPr sz="3600" b="0" i="0" u="none" strike="noStrike" cap="none">
                <a:solidFill>
                  <a:schemeClr val="lt1"/>
                </a:solidFill>
                <a:latin typeface="Calibri"/>
                <a:ea typeface="Calibri"/>
                <a:cs typeface="Calibri"/>
                <a:sym typeface="Calibri"/>
              </a:endParaRPr>
            </a:p>
          </p:txBody>
        </p:sp>
      </p:grpSp>
      <p:sp>
        <p:nvSpPr>
          <p:cNvPr id="201" name="Google Shape;201;p8"/>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b="0" i="0" u="none" strike="noStrike" cap="none">
                <a:solidFill>
                  <a:schemeClr val="lt1"/>
                </a:solidFill>
                <a:latin typeface="Calibri"/>
                <a:ea typeface="Calibri"/>
                <a:cs typeface="Calibri"/>
                <a:sym typeface="Calibri"/>
              </a:rPr>
              <a:t>Rehberlikmerkezim.com</a:t>
            </a:r>
            <a:endParaRPr/>
          </a:p>
        </p:txBody>
      </p:sp>
      <p:pic>
        <p:nvPicPr>
          <p:cNvPr id="202" name="Google Shape;202;p8"/>
          <p:cNvPicPr preferRelativeResize="0"/>
          <p:nvPr/>
        </p:nvPicPr>
        <p:blipFill rotWithShape="1">
          <a:blip r:embed="rId3">
            <a:alphaModFix/>
          </a:blip>
          <a:srcRect/>
          <a:stretch/>
        </p:blipFill>
        <p:spPr>
          <a:xfrm>
            <a:off x="323682" y="1924714"/>
            <a:ext cx="2574263" cy="4194732"/>
          </a:xfrm>
          <a:prstGeom prst="rect">
            <a:avLst/>
          </a:prstGeom>
          <a:noFill/>
          <a:ln>
            <a:noFill/>
          </a:ln>
        </p:spPr>
      </p:pic>
      <p:sp>
        <p:nvSpPr>
          <p:cNvPr id="203" name="Google Shape;203;p8"/>
          <p:cNvSpPr txBox="1"/>
          <p:nvPr/>
        </p:nvSpPr>
        <p:spPr>
          <a:xfrm>
            <a:off x="3207434" y="2363372"/>
            <a:ext cx="3967089"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800" b="0" i="0" u="none" strike="noStrike" cap="none">
                <a:solidFill>
                  <a:schemeClr val="dk1"/>
                </a:solidFill>
                <a:latin typeface="Calibri"/>
                <a:ea typeface="Calibri"/>
                <a:cs typeface="Calibri"/>
                <a:sym typeface="Calibri"/>
              </a:rPr>
              <a:t>Zorbalık fiziksel olarak ortaya çıktığında bu durum “şiddet” olarak tanımlanabilir.</a:t>
            </a:r>
            <a:endParaRP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tr-TR" sz="1800" b="0" i="0" u="none" strike="noStrike" cap="none">
                <a:solidFill>
                  <a:schemeClr val="dk1"/>
                </a:solidFill>
                <a:latin typeface="Calibri"/>
                <a:ea typeface="Calibri"/>
                <a:cs typeface="Calibri"/>
                <a:sym typeface="Calibri"/>
              </a:rPr>
              <a:t>Okullarda en çok görülen zorbalık türüdür.</a:t>
            </a:r>
            <a:endParaRP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tr-TR" sz="1800" b="0" i="0" u="none" strike="noStrike" cap="none">
                <a:solidFill>
                  <a:schemeClr val="dk1"/>
                </a:solidFill>
                <a:latin typeface="Calibri"/>
                <a:ea typeface="Calibri"/>
                <a:cs typeface="Calibri"/>
                <a:sym typeface="Calibri"/>
              </a:rPr>
              <a:t>Dışarıdan ve öğretmenler tarafından kolayca fark edilebilir.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8"/>
          <p:cNvSpPr txBox="1"/>
          <p:nvPr/>
        </p:nvSpPr>
        <p:spPr>
          <a:xfrm>
            <a:off x="7357403" y="2208628"/>
            <a:ext cx="434691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-Kulak çekme, </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-Saç çekme, </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-İtme, </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-Yumruk atma, </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-Bir alet ile saldırma, </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-Tekme atma, </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-Tokat atma </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-Bedensel kötü şakalar</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-Özel yerlerine dokunmak</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-Kendisine ait olmayan eşyalara zarar vermek</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5" name="Google Shape;205;p8"/>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9"/>
          <p:cNvGrpSpPr/>
          <p:nvPr/>
        </p:nvGrpSpPr>
        <p:grpSpPr>
          <a:xfrm>
            <a:off x="2791325" y="275946"/>
            <a:ext cx="6100011" cy="678563"/>
            <a:chOff x="0" y="107504"/>
            <a:chExt cx="6100011" cy="678563"/>
          </a:xfrm>
        </p:grpSpPr>
        <p:sp>
          <p:nvSpPr>
            <p:cNvPr id="212" name="Google Shape;212;p9"/>
            <p:cNvSpPr/>
            <p:nvPr/>
          </p:nvSpPr>
          <p:spPr>
            <a:xfrm>
              <a:off x="0" y="107504"/>
              <a:ext cx="6100011" cy="678563"/>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txBox="1"/>
            <p:nvPr/>
          </p:nvSpPr>
          <p:spPr>
            <a:xfrm>
              <a:off x="33125" y="140629"/>
              <a:ext cx="6033761" cy="612313"/>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tr-TR" sz="3600" b="1">
                  <a:solidFill>
                    <a:schemeClr val="lt1"/>
                  </a:solidFill>
                  <a:latin typeface="Calibri"/>
                  <a:ea typeface="Calibri"/>
                  <a:cs typeface="Calibri"/>
                  <a:sym typeface="Calibri"/>
                </a:rPr>
                <a:t>2- Sözel Zorbalık/Şiddet</a:t>
              </a:r>
              <a:endParaRPr sz="3600">
                <a:solidFill>
                  <a:schemeClr val="lt1"/>
                </a:solidFill>
                <a:latin typeface="Calibri"/>
                <a:ea typeface="Calibri"/>
                <a:cs typeface="Calibri"/>
                <a:sym typeface="Calibri"/>
              </a:endParaRPr>
            </a:p>
          </p:txBody>
        </p:sp>
      </p:grpSp>
      <p:sp>
        <p:nvSpPr>
          <p:cNvPr id="214" name="Google Shape;214;p9"/>
          <p:cNvSpPr txBox="1"/>
          <p:nvPr/>
        </p:nvSpPr>
        <p:spPr>
          <a:xfrm>
            <a:off x="2897945" y="6488668"/>
            <a:ext cx="51628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a:solidFill>
                  <a:schemeClr val="lt1"/>
                </a:solidFill>
                <a:latin typeface="Calibri"/>
                <a:ea typeface="Calibri"/>
                <a:cs typeface="Calibri"/>
                <a:sym typeface="Calibri"/>
              </a:rPr>
              <a:t>Rehberlikmerkezim.com</a:t>
            </a:r>
            <a:endParaRPr/>
          </a:p>
        </p:txBody>
      </p:sp>
      <p:pic>
        <p:nvPicPr>
          <p:cNvPr id="215" name="Google Shape;215;p9"/>
          <p:cNvPicPr preferRelativeResize="0"/>
          <p:nvPr/>
        </p:nvPicPr>
        <p:blipFill rotWithShape="1">
          <a:blip r:embed="rId3">
            <a:alphaModFix/>
          </a:blip>
          <a:srcRect/>
          <a:stretch/>
        </p:blipFill>
        <p:spPr>
          <a:xfrm>
            <a:off x="797170" y="2079880"/>
            <a:ext cx="3380935" cy="3350250"/>
          </a:xfrm>
          <a:prstGeom prst="rect">
            <a:avLst/>
          </a:prstGeom>
          <a:noFill/>
          <a:ln>
            <a:noFill/>
          </a:ln>
        </p:spPr>
      </p:pic>
      <p:sp>
        <p:nvSpPr>
          <p:cNvPr id="216" name="Google Shape;216;p9"/>
          <p:cNvSpPr txBox="1"/>
          <p:nvPr/>
        </p:nvSpPr>
        <p:spPr>
          <a:xfrm>
            <a:off x="4178105" y="2079880"/>
            <a:ext cx="4248443"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800">
                <a:solidFill>
                  <a:schemeClr val="dk1"/>
                </a:solidFill>
                <a:latin typeface="Calibri"/>
                <a:ea typeface="Calibri"/>
                <a:cs typeface="Calibri"/>
                <a:sym typeface="Calibri"/>
              </a:rPr>
              <a:t>Sözel zorbalık daha çok konuşarak gerçekleştirilen zorbalık türüdür. Fiziksel zorbalıktan farklı bir biçimde doğrudan fiziksel bir temas bulunmamaktadır.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Fakat özellikle duygusal açıdan zorbalık gören kişiye önemli sorunlar yarattığı görülmektedir.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9"/>
          <p:cNvSpPr txBox="1"/>
          <p:nvPr/>
        </p:nvSpPr>
        <p:spPr>
          <a:xfrm>
            <a:off x="8707902" y="1871003"/>
            <a:ext cx="3099581" cy="424731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800">
                <a:solidFill>
                  <a:schemeClr val="dk1"/>
                </a:solidFill>
                <a:latin typeface="Calibri"/>
                <a:ea typeface="Calibri"/>
                <a:cs typeface="Calibri"/>
                <a:sym typeface="Calibri"/>
              </a:rPr>
              <a:t>Küfür etme,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Hakaret etme,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İncitme,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•Kaba ve çirkin sözler söyleme,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Utandırma,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Küçük düşürme,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Alay etme,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Aksanı ya da konuşma tarzıyla alay etme,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Dalga geçme,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Hoşa gitmeyen, küçük düşürücü isimler (lakap) takma, </a:t>
            </a:r>
            <a:endParaRPr/>
          </a:p>
          <a:p>
            <a:pPr marL="0" marR="0" lvl="0" indent="0" algn="just" rtl="0">
              <a:spcBef>
                <a:spcPts val="0"/>
              </a:spcBef>
              <a:spcAft>
                <a:spcPts val="0"/>
              </a:spcAft>
              <a:buNone/>
            </a:pPr>
            <a:r>
              <a:rPr lang="tr-TR" sz="1800">
                <a:solidFill>
                  <a:schemeClr val="dk1"/>
                </a:solidFill>
                <a:latin typeface="Calibri"/>
                <a:ea typeface="Calibri"/>
                <a:cs typeface="Calibri"/>
                <a:sym typeface="Calibri"/>
              </a:rPr>
              <a:t>• Aşağılayıcı bir biçimde gülme  bunlara örnektir.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8" name="Google Shape;218;p9"/>
          <p:cNvPicPr preferRelativeResize="0"/>
          <p:nvPr/>
        </p:nvPicPr>
        <p:blipFill rotWithShape="1">
          <a:blip r:embed="rId4">
            <a:alphaModFix/>
          </a:blip>
          <a:srcRect/>
          <a:stretch/>
        </p:blipFill>
        <p:spPr>
          <a:xfrm>
            <a:off x="11071274" y="0"/>
            <a:ext cx="1071247" cy="1071247"/>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1259</Words>
  <Application>Microsoft Office PowerPoint</Application>
  <PresentationFormat>Özel</PresentationFormat>
  <Paragraphs>244</Paragraphs>
  <Slides>37</Slides>
  <Notes>37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Calibri</vt:lpstr>
      <vt:lpstr>Arial Narrow</vt:lpstr>
      <vt:lpstr>Noto Sans Symbols</vt:lpstr>
      <vt:lpstr>Geçmişe bakış</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Öfkenizi Kontrol Edin</vt:lpstr>
      <vt:lpstr>İlk önce öfkemizi kontrol edebilmeyi öğrenmeliyiz.</vt:lpstr>
      <vt:lpstr>Slayt 32</vt:lpstr>
      <vt:lpstr>Slayt 33</vt:lpstr>
      <vt:lpstr>Slayt 34</vt:lpstr>
      <vt:lpstr>Slayt 35</vt:lpstr>
      <vt:lpstr>Slayt 36</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Zorbalığı</dc:title>
  <dc:subject>Akran Zorbalığı</dc:subject>
  <dc:creator>Rehberlik Merkezim</dc:creator>
  <cp:keywords>Akran Zorbalığı</cp:keywords>
  <dc:description>Akran Zorbalığı</dc:description>
  <cp:lastModifiedBy>şehit çağdaş tamkoç</cp:lastModifiedBy>
  <cp:revision>1</cp:revision>
  <dcterms:created xsi:type="dcterms:W3CDTF">2015-01-30T09:02:19Z</dcterms:created>
  <dcterms:modified xsi:type="dcterms:W3CDTF">2025-03-14T10:27:57Z</dcterms:modified>
  <cp:category>Akran Zorbalığı</cp:category>
</cp:coreProperties>
</file>